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Nuni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bold.fntdata"/><Relationship Id="rId12" Type="http://schemas.openxmlformats.org/officeDocument/2006/relationships/slide" Target="slides/slide7.xml"/><Relationship Id="rId34" Type="http://schemas.openxmlformats.org/officeDocument/2006/relationships/font" Target="fonts/Nunito-regular.fntdata"/><Relationship Id="rId15" Type="http://schemas.openxmlformats.org/officeDocument/2006/relationships/slide" Target="slides/slide10.xml"/><Relationship Id="rId37" Type="http://schemas.openxmlformats.org/officeDocument/2006/relationships/font" Target="fonts/Nunito-boldItalic.fntdata"/><Relationship Id="rId14" Type="http://schemas.openxmlformats.org/officeDocument/2006/relationships/slide" Target="slides/slide9.xml"/><Relationship Id="rId36" Type="http://schemas.openxmlformats.org/officeDocument/2006/relationships/font" Target="fonts/Nuni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Thought I would start this presentation, we </a:t>
            </a:r>
            <a:r>
              <a:rPr lang="en"/>
              <a:t>should model it after the design document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d0bc5b077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d0bc5b077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was </a:t>
            </a:r>
            <a:r>
              <a:rPr lang="en"/>
              <a:t>a lot</a:t>
            </a:r>
            <a:r>
              <a:rPr lang="en"/>
              <a:t> new technologies that the team had to learn </a:t>
            </a:r>
            <a:r>
              <a:rPr lang="en"/>
              <a:t>throughout</a:t>
            </a:r>
            <a:r>
              <a:rPr lang="en"/>
              <a:t> the project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57494ea6e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057494ea6e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57494ea6e_4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057494ea6e_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57494ea6e_4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57494ea6e_4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057494ea6e_4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057494ea6e_4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057494ea6e_4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057494ea6e_4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f7ad95dd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f7ad95dd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picture you can see our SQL schema. We have projects which contain containers which contain line items. We also have tables to store parameters and </a:t>
            </a:r>
            <a:r>
              <a:rPr lang="en"/>
              <a:t>cost types as well as the proper foreign key constraints to allow for appropriate deletion (child gets deleted when parent does)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57494ea6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57494ea6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57494ea6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057494ea6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cf7ad95dd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cf7ad95dd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305128fe5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305128fe5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Buildertrend is focused on home builders, remodelers, specialty contractors, and general </a:t>
            </a:r>
            <a:r>
              <a:rPr lang="en"/>
              <a:t>contractors</a:t>
            </a:r>
            <a:r>
              <a:rPr lang="en"/>
              <a:t>. They combine project scheduling, project management, financial management, customer management, and service management all contained within their ecosystem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cf7ad95d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cf7ad95d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d11ecb16fe_5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d11ecb16fe_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ABle to manage those risks from buildertrend. TO counter in changes in product requirements we </a:t>
            </a:r>
            <a:r>
              <a:rPr lang="en"/>
              <a:t>will</a:t>
            </a:r>
            <a:r>
              <a:rPr lang="en"/>
              <a:t> need to revise our project </a:t>
            </a:r>
            <a:r>
              <a:rPr lang="en"/>
              <a:t>structure until it is acceptable to our clients. Ability to adapt with different integration of products like ofr example new version of environment software. A way to manage  university of N by having an better design ideas so the clients can choose our design ideas over them.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f7ad95dd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cf7ad95dd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56fe5b6ec_1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56fe5b6ec_1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57494ea6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057494ea6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cd7af356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cd7af356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cd7af3563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cd7af3563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056fe5b6ec_1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056fe5b6ec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cd7af3563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cd7af3563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0bc5b07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0bc5b07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Buildertrend’s feature to allow customers(whom they refer to as builders) to create an itemized estimate of a projects overall cost. To do this, a builder would store each material as a separate line item. If an update was made to the design of the house, everything related to the change would be updated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0bc5b077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0bc5b077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how that there may be solutions out there, but  they would be external to Buildertrend’s line of products and require customer to deal with acquiring licensing to other company’s (top one to think of would be excel)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0bc5b07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0bc5b07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 to the clients problem is to create a web </a:t>
            </a:r>
            <a:r>
              <a:rPr lang="en"/>
              <a:t>application similar to our clients current line item container.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56fe5b6e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56fe5b6e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front end, we will be using React and Material UI to create the website and UI features. These tools were recommend by the client as they are primary tools they use and if the client decided to move forward with our design implementing our design should  be stress free.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056fe5b6ec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056fe5b6ec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back end we will be using a linux server provided by ISU to host our project and connect our website to our database. We will be using .NET for any HTTPS request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54f75cb49_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54f75cb49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picture of how we see the system encapsulated. The contractor should only have to deal with the interface shown in the screen sketches in previous slides.”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0bc5b077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0bc5b077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25" y="1550700"/>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44750" y="5961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drive.google.com/file/d/1v0JNiugduX9mX-NmtsNrwuywJiGEw4z5/view"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56208" y="62277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700"/>
              <a:t>C</a:t>
            </a:r>
            <a:r>
              <a:rPr lang="en" sz="3700"/>
              <a:t>ontractor </a:t>
            </a:r>
            <a:endParaRPr sz="3700"/>
          </a:p>
          <a:p>
            <a:pPr indent="0" lvl="0" marL="0" rtl="0" algn="ctr">
              <a:spcBef>
                <a:spcPts val="0"/>
              </a:spcBef>
              <a:spcAft>
                <a:spcPts val="0"/>
              </a:spcAft>
              <a:buNone/>
            </a:pPr>
            <a:r>
              <a:rPr lang="en" sz="3700"/>
              <a:t>Line Item Container</a:t>
            </a:r>
            <a:r>
              <a:rPr lang="en" sz="3700"/>
              <a:t> and </a:t>
            </a:r>
            <a:endParaRPr sz="3700"/>
          </a:p>
          <a:p>
            <a:pPr indent="0" lvl="0" marL="0" rtl="0" algn="ctr">
              <a:spcBef>
                <a:spcPts val="0"/>
              </a:spcBef>
              <a:spcAft>
                <a:spcPts val="0"/>
              </a:spcAft>
              <a:buNone/>
            </a:pPr>
            <a:r>
              <a:rPr lang="en" sz="3700"/>
              <a:t>Estimate Software</a:t>
            </a:r>
            <a:endParaRPr sz="3700"/>
          </a:p>
        </p:txBody>
      </p:sp>
      <p:sp>
        <p:nvSpPr>
          <p:cNvPr id="129" name="Google Shape;129;p13"/>
          <p:cNvSpPr txBox="1"/>
          <p:nvPr>
            <p:ph idx="1" type="subTitle"/>
          </p:nvPr>
        </p:nvSpPr>
        <p:spPr>
          <a:xfrm>
            <a:off x="311700" y="2455975"/>
            <a:ext cx="8520600" cy="208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u="sng"/>
              <a:t>Team</a:t>
            </a:r>
            <a:r>
              <a:rPr lang="en" sz="1800"/>
              <a:t>: </a:t>
            </a:r>
            <a:r>
              <a:rPr lang="en" sz="1800"/>
              <a:t>sddec21-05</a:t>
            </a:r>
            <a:endParaRPr sz="1800"/>
          </a:p>
          <a:p>
            <a:pPr indent="0" lvl="0" marL="0" rtl="0" algn="ctr">
              <a:spcBef>
                <a:spcPts val="0"/>
              </a:spcBef>
              <a:spcAft>
                <a:spcPts val="0"/>
              </a:spcAft>
              <a:buNone/>
            </a:pPr>
            <a:r>
              <a:rPr lang="en" sz="1800"/>
              <a:t>https://sddec21-05.sd.ece.iastate.edu/</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u="sng"/>
              <a:t>Faculty Advisor</a:t>
            </a:r>
            <a:r>
              <a:rPr lang="en" sz="1800"/>
              <a:t>: Alexander Stoytchev</a:t>
            </a:r>
            <a:endParaRPr sz="1800"/>
          </a:p>
          <a:p>
            <a:pPr indent="0" lvl="0" marL="0" rtl="0" algn="ctr">
              <a:spcBef>
                <a:spcPts val="0"/>
              </a:spcBef>
              <a:spcAft>
                <a:spcPts val="0"/>
              </a:spcAft>
              <a:buNone/>
            </a:pPr>
            <a:r>
              <a:rPr lang="en" sz="1800" u="sng"/>
              <a:t>Client</a:t>
            </a:r>
            <a:r>
              <a:rPr lang="en" sz="1800"/>
              <a:t>: Buildertrend</a:t>
            </a:r>
            <a:endParaRPr sz="1800"/>
          </a:p>
        </p:txBody>
      </p:sp>
      <p:sp>
        <p:nvSpPr>
          <p:cNvPr id="130" name="Google Shape;130;p1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Non-Functional Requirements</a:t>
            </a:r>
            <a:endParaRPr/>
          </a:p>
        </p:txBody>
      </p:sp>
      <p:sp>
        <p:nvSpPr>
          <p:cNvPr id="208" name="Google Shape;208;p22"/>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311150" lvl="0" marL="457200" rtl="0" algn="l">
              <a:lnSpc>
                <a:spcPct val="150000"/>
              </a:lnSpc>
              <a:spcBef>
                <a:spcPts val="0"/>
              </a:spcBef>
              <a:spcAft>
                <a:spcPts val="0"/>
              </a:spcAft>
              <a:buSzPts val="1300"/>
              <a:buChar char="●"/>
            </a:pPr>
            <a:r>
              <a:rPr lang="en"/>
              <a:t>Environmental</a:t>
            </a:r>
            <a:endParaRPr/>
          </a:p>
          <a:p>
            <a:pPr indent="-298450" lvl="1" marL="914400" rtl="0" algn="l">
              <a:lnSpc>
                <a:spcPct val="150000"/>
              </a:lnSpc>
              <a:spcBef>
                <a:spcPts val="0"/>
              </a:spcBef>
              <a:spcAft>
                <a:spcPts val="0"/>
              </a:spcAft>
              <a:buSzPts val="1100"/>
              <a:buChar char="○"/>
            </a:pPr>
            <a:r>
              <a:rPr lang="en"/>
              <a:t>React, .Net, MySQL, Ubuntu server </a:t>
            </a:r>
            <a:endParaRPr/>
          </a:p>
          <a:p>
            <a:pPr indent="-311150" lvl="0" marL="457200" rtl="0" algn="l">
              <a:lnSpc>
                <a:spcPct val="150000"/>
              </a:lnSpc>
              <a:spcBef>
                <a:spcPts val="0"/>
              </a:spcBef>
              <a:spcAft>
                <a:spcPts val="0"/>
              </a:spcAft>
              <a:buSzPts val="1300"/>
              <a:buChar char="●"/>
            </a:pPr>
            <a:r>
              <a:rPr lang="en"/>
              <a:t>Performance</a:t>
            </a:r>
            <a:r>
              <a:rPr lang="en"/>
              <a:t>/Scalability</a:t>
            </a:r>
            <a:endParaRPr/>
          </a:p>
          <a:p>
            <a:pPr indent="-298450" lvl="1" marL="914400" rtl="0" algn="l">
              <a:lnSpc>
                <a:spcPct val="150000"/>
              </a:lnSpc>
              <a:spcBef>
                <a:spcPts val="0"/>
              </a:spcBef>
              <a:spcAft>
                <a:spcPts val="0"/>
              </a:spcAft>
              <a:buSzPts val="1100"/>
              <a:buChar char="○"/>
            </a:pPr>
            <a:r>
              <a:rPr lang="en"/>
              <a:t>Works with large data and needs to be accessed </a:t>
            </a:r>
            <a:r>
              <a:rPr lang="en"/>
              <a:t>promptly</a:t>
            </a:r>
            <a:endParaRPr/>
          </a:p>
          <a:p>
            <a:pPr indent="0" lvl="0" marL="0" rtl="0" algn="l">
              <a:lnSpc>
                <a:spcPct val="150000"/>
              </a:lnSpc>
              <a:spcBef>
                <a:spcPts val="1200"/>
              </a:spcBef>
              <a:spcAft>
                <a:spcPts val="1200"/>
              </a:spcAft>
              <a:buNone/>
            </a:pPr>
            <a:r>
              <a:rPr lang="en"/>
              <a:t>	</a:t>
            </a:r>
            <a:endParaRPr/>
          </a:p>
        </p:txBody>
      </p:sp>
      <p:sp>
        <p:nvSpPr>
          <p:cNvPr id="209" name="Google Shape;209;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pic>
        <p:nvPicPr>
          <p:cNvPr id="210" name="Google Shape;210;p22"/>
          <p:cNvPicPr preferRelativeResize="0"/>
          <p:nvPr/>
        </p:nvPicPr>
        <p:blipFill>
          <a:blip r:embed="rId3">
            <a:alphaModFix/>
          </a:blip>
          <a:stretch>
            <a:fillRect/>
          </a:stretch>
        </p:blipFill>
        <p:spPr>
          <a:xfrm>
            <a:off x="2733885" y="3426093"/>
            <a:ext cx="1291683" cy="966190"/>
          </a:xfrm>
          <a:prstGeom prst="rect">
            <a:avLst/>
          </a:prstGeom>
          <a:noFill/>
          <a:ln>
            <a:noFill/>
          </a:ln>
        </p:spPr>
      </p:pic>
      <p:pic>
        <p:nvPicPr>
          <p:cNvPr id="211" name="Google Shape;211;p22"/>
          <p:cNvPicPr preferRelativeResize="0"/>
          <p:nvPr/>
        </p:nvPicPr>
        <p:blipFill>
          <a:blip r:embed="rId4">
            <a:alphaModFix/>
          </a:blip>
          <a:stretch>
            <a:fillRect/>
          </a:stretch>
        </p:blipFill>
        <p:spPr>
          <a:xfrm>
            <a:off x="4958700" y="3426100"/>
            <a:ext cx="1135800" cy="96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Front-End Design</a:t>
            </a:r>
            <a:endParaRPr/>
          </a:p>
        </p:txBody>
      </p:sp>
      <p:sp>
        <p:nvSpPr>
          <p:cNvPr id="217" name="Google Shape;217;p23"/>
          <p:cNvSpPr txBox="1"/>
          <p:nvPr>
            <p:ph idx="1" type="body"/>
          </p:nvPr>
        </p:nvSpPr>
        <p:spPr>
          <a:xfrm>
            <a:off x="311700" y="1132275"/>
            <a:ext cx="8520600" cy="3416400"/>
          </a:xfrm>
          <a:prstGeom prst="rect">
            <a:avLst/>
          </a:prstGeom>
        </p:spPr>
        <p:txBody>
          <a:bodyPr anchorCtr="0" anchor="t" bIns="91425" lIns="91425" spcFirstLastPara="1" rIns="91425" wrap="square" tIns="91425">
            <a:normAutofit/>
          </a:bodyPr>
          <a:lstStyle/>
          <a:p>
            <a:pPr indent="0" lvl="0" marL="457200" rtl="0" algn="l">
              <a:lnSpc>
                <a:spcPct val="150000"/>
              </a:lnSpc>
              <a:spcBef>
                <a:spcPts val="0"/>
              </a:spcBef>
              <a:spcAft>
                <a:spcPts val="0"/>
              </a:spcAft>
              <a:buNone/>
            </a:pPr>
            <a:r>
              <a:t/>
            </a:r>
            <a:endParaRPr/>
          </a:p>
          <a:p>
            <a:pPr indent="457200" lvl="0" marL="0" rtl="0" algn="l">
              <a:lnSpc>
                <a:spcPct val="150000"/>
              </a:lnSpc>
              <a:spcBef>
                <a:spcPts val="1200"/>
              </a:spcBef>
              <a:spcAft>
                <a:spcPts val="0"/>
              </a:spcAft>
              <a:buNone/>
            </a:pPr>
            <a:r>
              <a:rPr lang="en"/>
              <a:t>Requirements:</a:t>
            </a:r>
            <a:endParaRPr/>
          </a:p>
          <a:p>
            <a:pPr indent="-311150" lvl="0" marL="1371600" rtl="0" algn="l">
              <a:lnSpc>
                <a:spcPct val="150000"/>
              </a:lnSpc>
              <a:spcBef>
                <a:spcPts val="1200"/>
              </a:spcBef>
              <a:spcAft>
                <a:spcPts val="0"/>
              </a:spcAft>
              <a:buSzPts val="1300"/>
              <a:buChar char="●"/>
            </a:pPr>
            <a:r>
              <a:rPr lang="en"/>
              <a:t>Easily readable</a:t>
            </a:r>
            <a:endParaRPr/>
          </a:p>
          <a:p>
            <a:pPr indent="-311150" lvl="0" marL="1371600" rtl="0" algn="l">
              <a:lnSpc>
                <a:spcPct val="150000"/>
              </a:lnSpc>
              <a:spcBef>
                <a:spcPts val="0"/>
              </a:spcBef>
              <a:spcAft>
                <a:spcPts val="0"/>
              </a:spcAft>
              <a:buSzPts val="1300"/>
              <a:buChar char="●"/>
            </a:pPr>
            <a:r>
              <a:rPr lang="en"/>
              <a:t>Quick to learn</a:t>
            </a:r>
            <a:endParaRPr/>
          </a:p>
          <a:p>
            <a:pPr indent="-311150" lvl="0" marL="1371600" rtl="0" algn="l">
              <a:lnSpc>
                <a:spcPct val="150000"/>
              </a:lnSpc>
              <a:spcBef>
                <a:spcPts val="0"/>
              </a:spcBef>
              <a:spcAft>
                <a:spcPts val="0"/>
              </a:spcAft>
              <a:buSzPts val="1300"/>
              <a:buChar char="●"/>
            </a:pPr>
            <a:r>
              <a:rPr lang="en"/>
              <a:t>Not visually overwhelming</a:t>
            </a:r>
            <a:endParaRPr/>
          </a:p>
          <a:p>
            <a:pPr indent="-311150" lvl="0" marL="1371600" rtl="0" algn="l">
              <a:lnSpc>
                <a:spcPct val="150000"/>
              </a:lnSpc>
              <a:spcBef>
                <a:spcPts val="0"/>
              </a:spcBef>
              <a:spcAft>
                <a:spcPts val="0"/>
              </a:spcAft>
              <a:buSzPts val="1300"/>
              <a:buChar char="●"/>
            </a:pPr>
            <a:r>
              <a:rPr lang="en"/>
              <a:t>Modern and simplistic</a:t>
            </a:r>
            <a:endParaRPr/>
          </a:p>
          <a:p>
            <a:pPr indent="0" lvl="0" marL="0" rtl="0" algn="l">
              <a:lnSpc>
                <a:spcPct val="150000"/>
              </a:lnSpc>
              <a:spcBef>
                <a:spcPts val="1200"/>
              </a:spcBef>
              <a:spcAft>
                <a:spcPts val="1200"/>
              </a:spcAft>
              <a:buNone/>
            </a:pPr>
            <a:r>
              <a:rPr lang="en"/>
              <a:t>	</a:t>
            </a:r>
            <a:endParaRPr/>
          </a:p>
        </p:txBody>
      </p:sp>
      <p:sp>
        <p:nvSpPr>
          <p:cNvPr id="218" name="Google Shape;218;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4"/>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Front-End Design</a:t>
            </a:r>
            <a:endParaRPr/>
          </a:p>
        </p:txBody>
      </p:sp>
      <p:sp>
        <p:nvSpPr>
          <p:cNvPr id="224" name="Google Shape;224;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pic>
        <p:nvPicPr>
          <p:cNvPr id="225" name="Google Shape;225;p24"/>
          <p:cNvPicPr preferRelativeResize="0"/>
          <p:nvPr/>
        </p:nvPicPr>
        <p:blipFill rotWithShape="1">
          <a:blip r:embed="rId3">
            <a:alphaModFix/>
          </a:blip>
          <a:srcRect b="0" l="0" r="0" t="5580"/>
          <a:stretch/>
        </p:blipFill>
        <p:spPr>
          <a:xfrm>
            <a:off x="1528201" y="1225939"/>
            <a:ext cx="6087600" cy="3229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5"/>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Front-End Design</a:t>
            </a:r>
            <a:endParaRPr/>
          </a:p>
        </p:txBody>
      </p:sp>
      <p:sp>
        <p:nvSpPr>
          <p:cNvPr id="231" name="Google Shape;231;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pic>
        <p:nvPicPr>
          <p:cNvPr id="232" name="Google Shape;232;p25"/>
          <p:cNvPicPr preferRelativeResize="0"/>
          <p:nvPr/>
        </p:nvPicPr>
        <p:blipFill>
          <a:blip r:embed="rId3">
            <a:alphaModFix/>
          </a:blip>
          <a:stretch>
            <a:fillRect/>
          </a:stretch>
        </p:blipFill>
        <p:spPr>
          <a:xfrm>
            <a:off x="1861338" y="1255675"/>
            <a:ext cx="5421319" cy="328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6"/>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Front-End Design</a:t>
            </a:r>
            <a:endParaRPr/>
          </a:p>
        </p:txBody>
      </p:sp>
      <p:sp>
        <p:nvSpPr>
          <p:cNvPr id="238" name="Google Shape;238;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pic>
        <p:nvPicPr>
          <p:cNvPr id="239" name="Google Shape;239;p26"/>
          <p:cNvPicPr preferRelativeResize="0"/>
          <p:nvPr/>
        </p:nvPicPr>
        <p:blipFill rotWithShape="1">
          <a:blip r:embed="rId3">
            <a:alphaModFix/>
          </a:blip>
          <a:srcRect b="0" l="0" r="23283" t="0"/>
          <a:stretch/>
        </p:blipFill>
        <p:spPr>
          <a:xfrm>
            <a:off x="6474425" y="1346225"/>
            <a:ext cx="1569300" cy="2926550"/>
          </a:xfrm>
          <a:prstGeom prst="rect">
            <a:avLst/>
          </a:prstGeom>
          <a:noFill/>
          <a:ln cap="flat" cmpd="sng" w="9525">
            <a:solidFill>
              <a:srgbClr val="222222"/>
            </a:solidFill>
            <a:prstDash val="solid"/>
            <a:round/>
            <a:headEnd len="sm" w="sm" type="none"/>
            <a:tailEnd len="sm" w="sm" type="none"/>
          </a:ln>
        </p:spPr>
      </p:pic>
      <p:pic>
        <p:nvPicPr>
          <p:cNvPr id="240" name="Google Shape;240;p26"/>
          <p:cNvPicPr preferRelativeResize="0"/>
          <p:nvPr/>
        </p:nvPicPr>
        <p:blipFill>
          <a:blip r:embed="rId4">
            <a:alphaModFix/>
          </a:blip>
          <a:stretch>
            <a:fillRect/>
          </a:stretch>
        </p:blipFill>
        <p:spPr>
          <a:xfrm>
            <a:off x="3429325" y="2823366"/>
            <a:ext cx="2285350" cy="1449409"/>
          </a:xfrm>
          <a:prstGeom prst="rect">
            <a:avLst/>
          </a:prstGeom>
          <a:noFill/>
          <a:ln cap="flat" cmpd="sng" w="9525">
            <a:solidFill>
              <a:srgbClr val="222222"/>
            </a:solidFill>
            <a:prstDash val="solid"/>
            <a:round/>
            <a:headEnd len="sm" w="sm" type="none"/>
            <a:tailEnd len="sm" w="sm" type="none"/>
          </a:ln>
        </p:spPr>
      </p:pic>
      <p:pic>
        <p:nvPicPr>
          <p:cNvPr id="241" name="Google Shape;241;p26"/>
          <p:cNvPicPr preferRelativeResize="0"/>
          <p:nvPr/>
        </p:nvPicPr>
        <p:blipFill>
          <a:blip r:embed="rId5">
            <a:alphaModFix/>
          </a:blip>
          <a:stretch>
            <a:fillRect/>
          </a:stretch>
        </p:blipFill>
        <p:spPr>
          <a:xfrm>
            <a:off x="1084975" y="1346225"/>
            <a:ext cx="1584610" cy="2955100"/>
          </a:xfrm>
          <a:prstGeom prst="rect">
            <a:avLst/>
          </a:prstGeom>
          <a:noFill/>
          <a:ln cap="flat" cmpd="sng" w="9525">
            <a:solidFill>
              <a:srgbClr val="222222"/>
            </a:solidFill>
            <a:prstDash val="solid"/>
            <a:round/>
            <a:headEnd len="sm" w="sm" type="none"/>
            <a:tailEnd len="sm" w="sm" type="none"/>
          </a:ln>
        </p:spPr>
      </p:pic>
      <p:pic>
        <p:nvPicPr>
          <p:cNvPr id="242" name="Google Shape;242;p26"/>
          <p:cNvPicPr preferRelativeResize="0"/>
          <p:nvPr/>
        </p:nvPicPr>
        <p:blipFill>
          <a:blip r:embed="rId6">
            <a:alphaModFix/>
          </a:blip>
          <a:stretch>
            <a:fillRect/>
          </a:stretch>
        </p:blipFill>
        <p:spPr>
          <a:xfrm>
            <a:off x="3429325" y="1346226"/>
            <a:ext cx="2285349" cy="1275475"/>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Front-End Design</a:t>
            </a:r>
            <a:endParaRPr/>
          </a:p>
        </p:txBody>
      </p:sp>
      <p:sp>
        <p:nvSpPr>
          <p:cNvPr id="248" name="Google Shape;248;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pic>
        <p:nvPicPr>
          <p:cNvPr id="249" name="Google Shape;249;p27"/>
          <p:cNvPicPr preferRelativeResize="0"/>
          <p:nvPr/>
        </p:nvPicPr>
        <p:blipFill rotWithShape="1">
          <a:blip r:embed="rId3">
            <a:alphaModFix/>
          </a:blip>
          <a:srcRect b="0" l="10921" r="0" t="0"/>
          <a:stretch/>
        </p:blipFill>
        <p:spPr>
          <a:xfrm>
            <a:off x="6489725" y="1346225"/>
            <a:ext cx="1709675" cy="2926550"/>
          </a:xfrm>
          <a:prstGeom prst="rect">
            <a:avLst/>
          </a:prstGeom>
          <a:noFill/>
          <a:ln cap="flat" cmpd="sng" w="9525">
            <a:solidFill>
              <a:srgbClr val="222222"/>
            </a:solidFill>
            <a:prstDash val="solid"/>
            <a:round/>
            <a:headEnd len="sm" w="sm" type="none"/>
            <a:tailEnd len="sm" w="sm" type="none"/>
          </a:ln>
        </p:spPr>
      </p:pic>
      <p:pic>
        <p:nvPicPr>
          <p:cNvPr id="250" name="Google Shape;250;p27"/>
          <p:cNvPicPr preferRelativeResize="0"/>
          <p:nvPr/>
        </p:nvPicPr>
        <p:blipFill>
          <a:blip r:embed="rId4">
            <a:alphaModFix/>
          </a:blip>
          <a:stretch>
            <a:fillRect/>
          </a:stretch>
        </p:blipFill>
        <p:spPr>
          <a:xfrm>
            <a:off x="3429325" y="2416500"/>
            <a:ext cx="2285350" cy="1532697"/>
          </a:xfrm>
          <a:prstGeom prst="rect">
            <a:avLst/>
          </a:prstGeom>
          <a:noFill/>
          <a:ln cap="flat" cmpd="sng" w="9525">
            <a:solidFill>
              <a:srgbClr val="222222"/>
            </a:solidFill>
            <a:prstDash val="solid"/>
            <a:round/>
            <a:headEnd len="sm" w="sm" type="none"/>
            <a:tailEnd len="sm" w="sm" type="none"/>
          </a:ln>
        </p:spPr>
      </p:pic>
      <p:pic>
        <p:nvPicPr>
          <p:cNvPr id="251" name="Google Shape;251;p27"/>
          <p:cNvPicPr preferRelativeResize="0"/>
          <p:nvPr/>
        </p:nvPicPr>
        <p:blipFill>
          <a:blip r:embed="rId5">
            <a:alphaModFix/>
          </a:blip>
          <a:stretch>
            <a:fillRect/>
          </a:stretch>
        </p:blipFill>
        <p:spPr>
          <a:xfrm>
            <a:off x="1000550" y="1346225"/>
            <a:ext cx="1653727" cy="2926567"/>
          </a:xfrm>
          <a:prstGeom prst="rect">
            <a:avLst/>
          </a:prstGeom>
          <a:noFill/>
          <a:ln cap="flat" cmpd="sng" w="9525">
            <a:solidFill>
              <a:srgbClr val="222222"/>
            </a:solidFill>
            <a:prstDash val="solid"/>
            <a:round/>
            <a:headEnd len="sm" w="sm" type="none"/>
            <a:tailEnd len="sm" w="sm" type="none"/>
          </a:ln>
        </p:spPr>
      </p:pic>
      <p:pic>
        <p:nvPicPr>
          <p:cNvPr id="252" name="Google Shape;252;p27"/>
          <p:cNvPicPr preferRelativeResize="0"/>
          <p:nvPr/>
        </p:nvPicPr>
        <p:blipFill>
          <a:blip r:embed="rId6">
            <a:alphaModFix/>
          </a:blip>
          <a:stretch>
            <a:fillRect/>
          </a:stretch>
        </p:blipFill>
        <p:spPr>
          <a:xfrm>
            <a:off x="3429325" y="1742870"/>
            <a:ext cx="2285349" cy="481455"/>
          </a:xfrm>
          <a:prstGeom prst="rect">
            <a:avLst/>
          </a:prstGeom>
          <a:noFill/>
          <a:ln cap="flat" cmpd="sng" w="9525">
            <a:solidFill>
              <a:srgbClr val="22222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6" name="Shape 256"/>
        <p:cNvGrpSpPr/>
        <p:nvPr/>
      </p:nvGrpSpPr>
      <p:grpSpPr>
        <a:xfrm>
          <a:off x="0" y="0"/>
          <a:ext cx="0" cy="0"/>
          <a:chOff x="0" y="0"/>
          <a:chExt cx="0" cy="0"/>
        </a:xfrm>
      </p:grpSpPr>
      <p:sp>
        <p:nvSpPr>
          <p:cNvPr id="257" name="Google Shape;257;p28"/>
          <p:cNvSpPr txBox="1"/>
          <p:nvPr>
            <p:ph type="title"/>
          </p:nvPr>
        </p:nvSpPr>
        <p:spPr>
          <a:xfrm>
            <a:off x="384675" y="259725"/>
            <a:ext cx="7505700" cy="954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Database</a:t>
            </a:r>
            <a:r>
              <a:rPr lang="en">
                <a:solidFill>
                  <a:schemeClr val="lt1"/>
                </a:solidFill>
              </a:rPr>
              <a:t> Design</a:t>
            </a:r>
            <a:endParaRPr>
              <a:solidFill>
                <a:schemeClr val="lt1"/>
              </a:solidFill>
            </a:endParaRPr>
          </a:p>
        </p:txBody>
      </p:sp>
      <p:sp>
        <p:nvSpPr>
          <p:cNvPr id="258" name="Google Shape;258;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28"/>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pic>
        <p:nvPicPr>
          <p:cNvPr id="260" name="Google Shape;260;p28"/>
          <p:cNvPicPr preferRelativeResize="0"/>
          <p:nvPr/>
        </p:nvPicPr>
        <p:blipFill>
          <a:blip r:embed="rId3">
            <a:alphaModFix/>
          </a:blip>
          <a:stretch>
            <a:fillRect/>
          </a:stretch>
        </p:blipFill>
        <p:spPr>
          <a:xfrm>
            <a:off x="1757202" y="967025"/>
            <a:ext cx="5629601" cy="3604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9"/>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Parameters Functionality </a:t>
            </a:r>
            <a:endParaRPr/>
          </a:p>
        </p:txBody>
      </p:sp>
      <p:sp>
        <p:nvSpPr>
          <p:cNvPr id="266" name="Google Shape;266;p29"/>
          <p:cNvSpPr txBox="1"/>
          <p:nvPr>
            <p:ph idx="1" type="body"/>
          </p:nvPr>
        </p:nvSpPr>
        <p:spPr>
          <a:xfrm>
            <a:off x="819125" y="1550700"/>
            <a:ext cx="26847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Added SQL table to keep track of relations</a:t>
            </a:r>
            <a:endParaRPr/>
          </a:p>
          <a:p>
            <a:pPr indent="-311150" lvl="0" marL="457200" rtl="0" algn="l">
              <a:spcBef>
                <a:spcPts val="0"/>
              </a:spcBef>
              <a:spcAft>
                <a:spcPts val="0"/>
              </a:spcAft>
              <a:buSzPts val="1300"/>
              <a:buChar char="●"/>
            </a:pPr>
            <a:r>
              <a:rPr lang="en"/>
              <a:t>Allows for proper updating and </a:t>
            </a:r>
            <a:r>
              <a:rPr lang="en"/>
              <a:t>deleting</a:t>
            </a:r>
            <a:r>
              <a:rPr lang="en"/>
              <a:t> </a:t>
            </a:r>
            <a:endParaRPr/>
          </a:p>
          <a:p>
            <a:pPr indent="-311150" lvl="0" marL="457200" rtl="0" algn="l">
              <a:spcBef>
                <a:spcPts val="0"/>
              </a:spcBef>
              <a:spcAft>
                <a:spcPts val="0"/>
              </a:spcAft>
              <a:buSzPts val="1300"/>
              <a:buChar char="●"/>
            </a:pPr>
            <a:r>
              <a:rPr lang="en"/>
              <a:t>Recursively</a:t>
            </a:r>
            <a:r>
              <a:rPr lang="en"/>
              <a:t> searches through table to allow nested parameters</a:t>
            </a:r>
            <a:endParaRPr/>
          </a:p>
          <a:p>
            <a:pPr indent="-311150" lvl="0" marL="457200" rtl="0" algn="l">
              <a:spcBef>
                <a:spcPts val="0"/>
              </a:spcBef>
              <a:spcAft>
                <a:spcPts val="0"/>
              </a:spcAft>
              <a:buSzPts val="1300"/>
              <a:buChar char="●"/>
            </a:pPr>
            <a:r>
              <a:rPr lang="en"/>
              <a:t>NCalc to parse for calculations</a:t>
            </a:r>
            <a:endParaRPr/>
          </a:p>
        </p:txBody>
      </p:sp>
      <p:sp>
        <p:nvSpPr>
          <p:cNvPr id="267" name="Google Shape;267;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8" name="Google Shape;268;p29"/>
          <p:cNvPicPr preferRelativeResize="0"/>
          <p:nvPr/>
        </p:nvPicPr>
        <p:blipFill>
          <a:blip r:embed="rId3">
            <a:alphaModFix/>
          </a:blip>
          <a:stretch>
            <a:fillRect/>
          </a:stretch>
        </p:blipFill>
        <p:spPr>
          <a:xfrm>
            <a:off x="3613403" y="1550700"/>
            <a:ext cx="4935696" cy="244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4" name="Google Shape;274;p30"/>
          <p:cNvPicPr preferRelativeResize="0"/>
          <p:nvPr/>
        </p:nvPicPr>
        <p:blipFill>
          <a:blip r:embed="rId3">
            <a:alphaModFix/>
          </a:blip>
          <a:stretch>
            <a:fillRect/>
          </a:stretch>
        </p:blipFill>
        <p:spPr>
          <a:xfrm>
            <a:off x="6587075" y="263700"/>
            <a:ext cx="2282275" cy="2687678"/>
          </a:xfrm>
          <a:prstGeom prst="rect">
            <a:avLst/>
          </a:prstGeom>
          <a:noFill/>
          <a:ln>
            <a:noFill/>
          </a:ln>
        </p:spPr>
      </p:pic>
      <p:pic>
        <p:nvPicPr>
          <p:cNvPr id="275" name="Google Shape;275;p30"/>
          <p:cNvPicPr preferRelativeResize="0"/>
          <p:nvPr/>
        </p:nvPicPr>
        <p:blipFill>
          <a:blip r:embed="rId4">
            <a:alphaModFix/>
          </a:blip>
          <a:stretch>
            <a:fillRect/>
          </a:stretch>
        </p:blipFill>
        <p:spPr>
          <a:xfrm>
            <a:off x="343525" y="2831025"/>
            <a:ext cx="8368525" cy="1121200"/>
          </a:xfrm>
          <a:prstGeom prst="rect">
            <a:avLst/>
          </a:prstGeom>
          <a:noFill/>
          <a:ln>
            <a:noFill/>
          </a:ln>
        </p:spPr>
      </p:pic>
      <p:pic>
        <p:nvPicPr>
          <p:cNvPr id="276" name="Google Shape;276;p30"/>
          <p:cNvPicPr preferRelativeResize="0"/>
          <p:nvPr/>
        </p:nvPicPr>
        <p:blipFill>
          <a:blip r:embed="rId5">
            <a:alphaModFix/>
          </a:blip>
          <a:stretch>
            <a:fillRect/>
          </a:stretch>
        </p:blipFill>
        <p:spPr>
          <a:xfrm>
            <a:off x="409838" y="3816075"/>
            <a:ext cx="8324336" cy="1121200"/>
          </a:xfrm>
          <a:prstGeom prst="rect">
            <a:avLst/>
          </a:prstGeom>
          <a:noFill/>
          <a:ln>
            <a:noFill/>
          </a:ln>
        </p:spPr>
      </p:pic>
      <p:sp>
        <p:nvSpPr>
          <p:cNvPr id="277" name="Google Shape;277;p30"/>
          <p:cNvSpPr txBox="1"/>
          <p:nvPr/>
        </p:nvSpPr>
        <p:spPr>
          <a:xfrm>
            <a:off x="350375" y="406425"/>
            <a:ext cx="623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78" name="Google Shape;278;p30"/>
          <p:cNvSpPr txBox="1"/>
          <p:nvPr>
            <p:ph type="title"/>
          </p:nvPr>
        </p:nvSpPr>
        <p:spPr>
          <a:xfrm>
            <a:off x="8447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Parameters </a:t>
            </a:r>
            <a:endParaRPr/>
          </a:p>
        </p:txBody>
      </p:sp>
      <p:sp>
        <p:nvSpPr>
          <p:cNvPr id="279" name="Google Shape;279;p30"/>
          <p:cNvSpPr txBox="1"/>
          <p:nvPr/>
        </p:nvSpPr>
        <p:spPr>
          <a:xfrm>
            <a:off x="525575" y="1315800"/>
            <a:ext cx="5886300" cy="1143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Allows users to </a:t>
            </a:r>
            <a:r>
              <a:rPr lang="en">
                <a:latin typeface="Calibri"/>
                <a:ea typeface="Calibri"/>
                <a:cs typeface="Calibri"/>
                <a:sym typeface="Calibri"/>
              </a:rPr>
              <a:t>seamlessly reuse parameters throughout their project</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Create new parameters and delete old ones</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Insert into unit cost to perform any calculations</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
                <a:latin typeface="Calibri"/>
                <a:ea typeface="Calibri"/>
                <a:cs typeface="Calibri"/>
                <a:sym typeface="Calibri"/>
              </a:rPr>
              <a:t>Allows for multiple parameters and formulas containing parameters</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Testing Methods</a:t>
            </a:r>
            <a:endParaRPr/>
          </a:p>
        </p:txBody>
      </p:sp>
      <p:sp>
        <p:nvSpPr>
          <p:cNvPr id="285" name="Google Shape;285;p31"/>
          <p:cNvSpPr txBox="1"/>
          <p:nvPr>
            <p:ph idx="1" type="body"/>
          </p:nvPr>
        </p:nvSpPr>
        <p:spPr>
          <a:xfrm>
            <a:off x="819150" y="1263675"/>
            <a:ext cx="7505700" cy="24480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Char char="●"/>
            </a:pPr>
            <a:r>
              <a:rPr lang="en"/>
              <a:t>Front End Testing</a:t>
            </a:r>
            <a:endParaRPr/>
          </a:p>
          <a:p>
            <a:pPr indent="-298450" lvl="1" marL="914400" rtl="0" algn="l">
              <a:lnSpc>
                <a:spcPct val="150000"/>
              </a:lnSpc>
              <a:spcBef>
                <a:spcPts val="0"/>
              </a:spcBef>
              <a:spcAft>
                <a:spcPts val="0"/>
              </a:spcAft>
              <a:buSzPts val="1100"/>
              <a:buChar char="○"/>
            </a:pPr>
            <a:r>
              <a:rPr lang="en"/>
              <a:t>POSTMAN  and SWAGGER</a:t>
            </a:r>
            <a:endParaRPr/>
          </a:p>
          <a:p>
            <a:pPr indent="-311150" lvl="0" marL="457200" rtl="0" algn="l">
              <a:lnSpc>
                <a:spcPct val="150000"/>
              </a:lnSpc>
              <a:spcBef>
                <a:spcPts val="0"/>
              </a:spcBef>
              <a:spcAft>
                <a:spcPts val="0"/>
              </a:spcAft>
              <a:buSzPts val="1300"/>
              <a:buChar char="●"/>
            </a:pPr>
            <a:r>
              <a:rPr lang="en"/>
              <a:t>Back End Testing</a:t>
            </a:r>
            <a:endParaRPr/>
          </a:p>
          <a:p>
            <a:pPr indent="-298450" lvl="1" marL="914400" rtl="0" algn="l">
              <a:lnSpc>
                <a:spcPct val="150000"/>
              </a:lnSpc>
              <a:spcBef>
                <a:spcPts val="0"/>
              </a:spcBef>
              <a:spcAft>
                <a:spcPts val="0"/>
              </a:spcAft>
              <a:buSzPts val="1100"/>
              <a:buChar char="○"/>
            </a:pPr>
            <a:r>
              <a:rPr lang="en"/>
              <a:t>SQL Workbench</a:t>
            </a:r>
            <a:endParaRPr/>
          </a:p>
          <a:p>
            <a:pPr indent="-298450" lvl="1" marL="914400" rtl="0" algn="l">
              <a:lnSpc>
                <a:spcPct val="150000"/>
              </a:lnSpc>
              <a:spcBef>
                <a:spcPts val="0"/>
              </a:spcBef>
              <a:spcAft>
                <a:spcPts val="0"/>
              </a:spcAft>
              <a:buSzPts val="1100"/>
              <a:buChar char="○"/>
            </a:pPr>
            <a:r>
              <a:rPr lang="en" sz="1300"/>
              <a:t>NUnit for server side testing (.NET version of JUnit)</a:t>
            </a:r>
            <a:endParaRPr/>
          </a:p>
          <a:p>
            <a:pPr indent="-311150" lvl="0" marL="457200" rtl="0" algn="l">
              <a:lnSpc>
                <a:spcPct val="150000"/>
              </a:lnSpc>
              <a:spcBef>
                <a:spcPts val="0"/>
              </a:spcBef>
              <a:spcAft>
                <a:spcPts val="0"/>
              </a:spcAft>
              <a:buSzPts val="1300"/>
              <a:buChar char="●"/>
            </a:pPr>
            <a:r>
              <a:rPr lang="en"/>
              <a:t>Isolated unit testing of basic features</a:t>
            </a:r>
            <a:endParaRPr/>
          </a:p>
          <a:p>
            <a:pPr indent="-298450" lvl="1" marL="914400" rtl="0" algn="l">
              <a:lnSpc>
                <a:spcPct val="150000"/>
              </a:lnSpc>
              <a:spcBef>
                <a:spcPts val="0"/>
              </a:spcBef>
              <a:spcAft>
                <a:spcPts val="0"/>
              </a:spcAft>
              <a:buSzPts val="1100"/>
              <a:buChar char="○"/>
            </a:pPr>
            <a:r>
              <a:rPr lang="en"/>
              <a:t>Adding a new line item to the container</a:t>
            </a:r>
            <a:endParaRPr/>
          </a:p>
          <a:p>
            <a:pPr indent="-298450" lvl="1" marL="914400" rtl="0" algn="l">
              <a:lnSpc>
                <a:spcPct val="150000"/>
              </a:lnSpc>
              <a:spcBef>
                <a:spcPts val="0"/>
              </a:spcBef>
              <a:spcAft>
                <a:spcPts val="0"/>
              </a:spcAft>
              <a:buSzPts val="1100"/>
              <a:buChar char="○"/>
            </a:pPr>
            <a:r>
              <a:rPr lang="en"/>
              <a:t>Locking a line item in React</a:t>
            </a:r>
            <a:endParaRPr/>
          </a:p>
          <a:p>
            <a:pPr indent="-311150" lvl="0" marL="457200" rtl="0" algn="l">
              <a:lnSpc>
                <a:spcPct val="150000"/>
              </a:lnSpc>
              <a:spcBef>
                <a:spcPts val="0"/>
              </a:spcBef>
              <a:spcAft>
                <a:spcPts val="0"/>
              </a:spcAft>
              <a:buSzPts val="1300"/>
              <a:buChar char="●"/>
            </a:pPr>
            <a:r>
              <a:rPr lang="en"/>
              <a:t>Interface testing between application and database</a:t>
            </a:r>
            <a:endParaRPr/>
          </a:p>
          <a:p>
            <a:pPr indent="-298450" lvl="1" marL="914400" rtl="0" algn="l">
              <a:lnSpc>
                <a:spcPct val="150000"/>
              </a:lnSpc>
              <a:spcBef>
                <a:spcPts val="0"/>
              </a:spcBef>
              <a:spcAft>
                <a:spcPts val="0"/>
              </a:spcAft>
              <a:buSzPts val="1100"/>
              <a:buChar char="○"/>
            </a:pPr>
            <a:r>
              <a:rPr lang="en"/>
              <a:t>Creating/Updating/Deleting parameters and line items</a:t>
            </a:r>
            <a:endParaRPr/>
          </a:p>
          <a:p>
            <a:pPr indent="-298450" lvl="1" marL="914400" rtl="0" algn="l">
              <a:lnSpc>
                <a:spcPct val="150000"/>
              </a:lnSpc>
              <a:spcBef>
                <a:spcPts val="0"/>
              </a:spcBef>
              <a:spcAft>
                <a:spcPts val="0"/>
              </a:spcAft>
              <a:buSzPts val="1100"/>
              <a:buChar char="○"/>
            </a:pPr>
            <a:r>
              <a:rPr lang="en"/>
              <a:t>Saving line items with formulas</a:t>
            </a:r>
            <a:endParaRPr/>
          </a:p>
          <a:p>
            <a:pPr indent="-311150" lvl="0" marL="457200" rtl="0" algn="l">
              <a:lnSpc>
                <a:spcPct val="150000"/>
              </a:lnSpc>
              <a:spcBef>
                <a:spcPts val="0"/>
              </a:spcBef>
              <a:spcAft>
                <a:spcPts val="0"/>
              </a:spcAft>
              <a:buSzPts val="1300"/>
              <a:buChar char="●"/>
            </a:pPr>
            <a:r>
              <a:rPr lang="en"/>
              <a:t>Manual Testing for acceptance testing</a:t>
            </a:r>
            <a:endParaRPr/>
          </a:p>
          <a:p>
            <a:pPr indent="0" lvl="0" marL="0" rtl="0" algn="l">
              <a:lnSpc>
                <a:spcPct val="150000"/>
              </a:lnSpc>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br>
              <a:rPr lang="en" sz="1800"/>
            </a:br>
            <a:endParaRPr/>
          </a:p>
          <a:p>
            <a:pPr indent="0" lvl="0" marL="0" rtl="0" algn="l">
              <a:spcBef>
                <a:spcPts val="1200"/>
              </a:spcBef>
              <a:spcAft>
                <a:spcPts val="1200"/>
              </a:spcAft>
              <a:buNone/>
            </a:pPr>
            <a:r>
              <a:t/>
            </a:r>
            <a:endParaRPr/>
          </a:p>
        </p:txBody>
      </p:sp>
      <p:sp>
        <p:nvSpPr>
          <p:cNvPr id="286" name="Google Shape;286;p3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31"/>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pic>
        <p:nvPicPr>
          <p:cNvPr id="288" name="Google Shape;288;p31"/>
          <p:cNvPicPr preferRelativeResize="0"/>
          <p:nvPr/>
        </p:nvPicPr>
        <p:blipFill>
          <a:blip r:embed="rId3">
            <a:alphaModFix/>
          </a:blip>
          <a:stretch>
            <a:fillRect/>
          </a:stretch>
        </p:blipFill>
        <p:spPr>
          <a:xfrm>
            <a:off x="4891225" y="885823"/>
            <a:ext cx="3634025" cy="135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421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Our Client</a:t>
            </a:r>
            <a:endParaRPr/>
          </a:p>
        </p:txBody>
      </p:sp>
      <p:sp>
        <p:nvSpPr>
          <p:cNvPr id="136" name="Google Shape;136;p1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pic>
        <p:nvPicPr>
          <p:cNvPr id="137" name="Google Shape;137;p14"/>
          <p:cNvPicPr preferRelativeResize="0"/>
          <p:nvPr/>
        </p:nvPicPr>
        <p:blipFill>
          <a:blip r:embed="rId3">
            <a:alphaModFix/>
          </a:blip>
          <a:stretch>
            <a:fillRect/>
          </a:stretch>
        </p:blipFill>
        <p:spPr>
          <a:xfrm>
            <a:off x="855787" y="1017725"/>
            <a:ext cx="7432426" cy="3473625"/>
          </a:xfrm>
          <a:prstGeom prst="rect">
            <a:avLst/>
          </a:prstGeom>
          <a:noFill/>
          <a:ln>
            <a:noFill/>
          </a:ln>
        </p:spPr>
      </p:pic>
      <p:sp>
        <p:nvSpPr>
          <p:cNvPr id="138" name="Google Shape;138;p14"/>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2"/>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Risks</a:t>
            </a:r>
            <a:endParaRPr/>
          </a:p>
        </p:txBody>
      </p:sp>
      <p:sp>
        <p:nvSpPr>
          <p:cNvPr id="294" name="Google Shape;294;p32"/>
          <p:cNvSpPr txBox="1"/>
          <p:nvPr>
            <p:ph idx="1" type="body"/>
          </p:nvPr>
        </p:nvSpPr>
        <p:spPr>
          <a:xfrm>
            <a:off x="819125" y="1550700"/>
            <a:ext cx="7505700" cy="2448000"/>
          </a:xfrm>
          <a:prstGeom prst="rect">
            <a:avLst/>
          </a:prstGeom>
        </p:spPr>
        <p:txBody>
          <a:bodyPr anchorCtr="0" anchor="t" bIns="91425" lIns="91425" spcFirstLastPara="1" rIns="91425" wrap="square" tIns="91425">
            <a:noAutofit/>
          </a:bodyPr>
          <a:lstStyle/>
          <a:p>
            <a:pPr indent="-311308" lvl="0" marL="457200" rtl="0" algn="l">
              <a:lnSpc>
                <a:spcPct val="200000"/>
              </a:lnSpc>
              <a:spcBef>
                <a:spcPts val="0"/>
              </a:spcBef>
              <a:spcAft>
                <a:spcPts val="0"/>
              </a:spcAft>
              <a:buSzPts val="1303"/>
              <a:buChar char="●"/>
            </a:pPr>
            <a:r>
              <a:rPr lang="en" sz="1302"/>
              <a:t>Client merging with another company, inheriting solution from that competitor</a:t>
            </a:r>
            <a:endParaRPr sz="1302"/>
          </a:p>
          <a:p>
            <a:pPr indent="-311308" lvl="0" marL="457200" rtl="0" algn="l">
              <a:lnSpc>
                <a:spcPct val="200000"/>
              </a:lnSpc>
              <a:spcBef>
                <a:spcPts val="0"/>
              </a:spcBef>
              <a:spcAft>
                <a:spcPts val="0"/>
              </a:spcAft>
              <a:buSzPts val="1303"/>
              <a:buChar char="●"/>
            </a:pPr>
            <a:r>
              <a:rPr lang="en" sz="1302"/>
              <a:t>Change</a:t>
            </a:r>
            <a:r>
              <a:rPr lang="en" sz="1302"/>
              <a:t> in product </a:t>
            </a:r>
            <a:r>
              <a:rPr lang="en" sz="1302"/>
              <a:t>requirement</a:t>
            </a:r>
            <a:r>
              <a:rPr lang="en" sz="1302"/>
              <a:t> due to merging with company</a:t>
            </a:r>
            <a:endParaRPr sz="1302"/>
          </a:p>
          <a:p>
            <a:pPr indent="-311308" lvl="0" marL="457200" rtl="0" algn="l">
              <a:lnSpc>
                <a:spcPct val="200000"/>
              </a:lnSpc>
              <a:spcBef>
                <a:spcPts val="0"/>
              </a:spcBef>
              <a:spcAft>
                <a:spcPts val="0"/>
              </a:spcAft>
              <a:buSzPts val="1303"/>
              <a:buChar char="●"/>
            </a:pPr>
            <a:r>
              <a:rPr lang="en" sz="1302"/>
              <a:t>Not accounting for certain edge cases</a:t>
            </a:r>
            <a:endParaRPr sz="1302"/>
          </a:p>
          <a:p>
            <a:pPr indent="-311308" lvl="0" marL="457200" rtl="0" algn="l">
              <a:lnSpc>
                <a:spcPct val="200000"/>
              </a:lnSpc>
              <a:spcBef>
                <a:spcPts val="0"/>
              </a:spcBef>
              <a:spcAft>
                <a:spcPts val="0"/>
              </a:spcAft>
              <a:buSzPts val="1303"/>
              <a:buChar char="●"/>
            </a:pPr>
            <a:r>
              <a:rPr lang="en" sz="1302"/>
              <a:t>Might need to integrate with new product</a:t>
            </a:r>
            <a:endParaRPr sz="1302"/>
          </a:p>
          <a:p>
            <a:pPr indent="-311308" lvl="0" marL="457200" rtl="0" algn="l">
              <a:lnSpc>
                <a:spcPct val="200000"/>
              </a:lnSpc>
              <a:spcBef>
                <a:spcPts val="0"/>
              </a:spcBef>
              <a:spcAft>
                <a:spcPts val="0"/>
              </a:spcAft>
              <a:buSzPts val="1303"/>
              <a:buChar char="●"/>
            </a:pPr>
            <a:r>
              <a:rPr lang="en" sz="1302"/>
              <a:t>University of Nebraska working on a similar project</a:t>
            </a:r>
            <a:endParaRPr sz="1302"/>
          </a:p>
          <a:p>
            <a:pPr indent="0" lvl="0" marL="457200" rtl="0" algn="l">
              <a:lnSpc>
                <a:spcPct val="180000"/>
              </a:lnSpc>
              <a:spcBef>
                <a:spcPts val="0"/>
              </a:spcBef>
              <a:spcAft>
                <a:spcPts val="0"/>
              </a:spcAft>
              <a:buNone/>
            </a:pPr>
            <a:r>
              <a:t/>
            </a:r>
            <a:endParaRPr sz="1302"/>
          </a:p>
          <a:p>
            <a:pPr indent="0" lvl="0" marL="0" rtl="0" algn="l">
              <a:lnSpc>
                <a:spcPct val="130000"/>
              </a:lnSpc>
              <a:spcBef>
                <a:spcPts val="0"/>
              </a:spcBef>
              <a:spcAft>
                <a:spcPts val="0"/>
              </a:spcAft>
              <a:buSzPts val="1018"/>
              <a:buNone/>
            </a:pPr>
            <a:r>
              <a:t/>
            </a:r>
            <a:endParaRPr sz="1302"/>
          </a:p>
          <a:p>
            <a:pPr indent="0" lvl="0" marL="0" rtl="0" algn="l">
              <a:lnSpc>
                <a:spcPct val="95000"/>
              </a:lnSpc>
              <a:spcBef>
                <a:spcPts val="1200"/>
              </a:spcBef>
              <a:spcAft>
                <a:spcPts val="1200"/>
              </a:spcAft>
              <a:buSzPts val="1018"/>
              <a:buNone/>
            </a:pPr>
            <a:r>
              <a:t/>
            </a:r>
            <a:endParaRPr sz="1302"/>
          </a:p>
        </p:txBody>
      </p:sp>
      <p:sp>
        <p:nvSpPr>
          <p:cNvPr id="295" name="Google Shape;295;p3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6" name="Google Shape;296;p32"/>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Risk Management</a:t>
            </a:r>
            <a:endParaRPr/>
          </a:p>
        </p:txBody>
      </p:sp>
      <p:sp>
        <p:nvSpPr>
          <p:cNvPr id="302" name="Google Shape;302;p33"/>
          <p:cNvSpPr txBox="1"/>
          <p:nvPr>
            <p:ph idx="1" type="body"/>
          </p:nvPr>
        </p:nvSpPr>
        <p:spPr>
          <a:xfrm>
            <a:off x="819150" y="1529850"/>
            <a:ext cx="7505700" cy="2083800"/>
          </a:xfrm>
          <a:prstGeom prst="rect">
            <a:avLst/>
          </a:prstGeom>
        </p:spPr>
        <p:txBody>
          <a:bodyPr anchorCtr="0" anchor="t" bIns="91425" lIns="91425" spcFirstLastPara="1" rIns="91425" wrap="square" tIns="91425">
            <a:normAutofit/>
          </a:bodyPr>
          <a:lstStyle/>
          <a:p>
            <a:pPr indent="-311308" lvl="0" marL="457200" rtl="0" algn="l">
              <a:lnSpc>
                <a:spcPct val="200000"/>
              </a:lnSpc>
              <a:spcBef>
                <a:spcPts val="0"/>
              </a:spcBef>
              <a:spcAft>
                <a:spcPts val="0"/>
              </a:spcAft>
              <a:buSzPts val="1303"/>
              <a:buChar char="●"/>
            </a:pPr>
            <a:r>
              <a:rPr lang="en" sz="1302"/>
              <a:t>Keep documentation up to date</a:t>
            </a:r>
            <a:endParaRPr sz="1302"/>
          </a:p>
          <a:p>
            <a:pPr indent="-311308" lvl="0" marL="457200" rtl="0" algn="l">
              <a:lnSpc>
                <a:spcPct val="200000"/>
              </a:lnSpc>
              <a:spcBef>
                <a:spcPts val="0"/>
              </a:spcBef>
              <a:spcAft>
                <a:spcPts val="0"/>
              </a:spcAft>
              <a:buSzPts val="1303"/>
              <a:buChar char="●"/>
            </a:pPr>
            <a:r>
              <a:rPr lang="en" sz="1302"/>
              <a:t>Try to keep code clean and up to standard</a:t>
            </a:r>
            <a:endParaRPr sz="1302"/>
          </a:p>
          <a:p>
            <a:pPr indent="-311308" lvl="0" marL="457200" rtl="0" algn="l">
              <a:lnSpc>
                <a:spcPct val="200000"/>
              </a:lnSpc>
              <a:spcBef>
                <a:spcPts val="0"/>
              </a:spcBef>
              <a:spcAft>
                <a:spcPts val="0"/>
              </a:spcAft>
              <a:buSzPts val="1303"/>
              <a:buChar char="●"/>
            </a:pPr>
            <a:r>
              <a:rPr lang="en" sz="1302"/>
              <a:t>Do what we think is best design wise</a:t>
            </a:r>
            <a:endParaRPr sz="1302"/>
          </a:p>
          <a:p>
            <a:pPr indent="-311308" lvl="0" marL="457200" rtl="0" algn="l">
              <a:lnSpc>
                <a:spcPct val="200000"/>
              </a:lnSpc>
              <a:spcBef>
                <a:spcPts val="0"/>
              </a:spcBef>
              <a:spcAft>
                <a:spcPts val="0"/>
              </a:spcAft>
              <a:buSzPts val="1303"/>
              <a:buChar char="●"/>
            </a:pPr>
            <a:r>
              <a:rPr lang="en" sz="1302"/>
              <a:t>Follow best practices and perform error checking</a:t>
            </a:r>
            <a:endParaRPr/>
          </a:p>
        </p:txBody>
      </p:sp>
      <p:sp>
        <p:nvSpPr>
          <p:cNvPr id="303" name="Google Shape;303;p3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4" name="Google Shape;304;p33"/>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4"/>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Constraints and Considerations</a:t>
            </a:r>
            <a:endParaRPr/>
          </a:p>
        </p:txBody>
      </p:sp>
      <p:sp>
        <p:nvSpPr>
          <p:cNvPr id="310" name="Google Shape;310;p34"/>
          <p:cNvSpPr txBox="1"/>
          <p:nvPr>
            <p:ph idx="1" type="body"/>
          </p:nvPr>
        </p:nvSpPr>
        <p:spPr>
          <a:xfrm>
            <a:off x="819125" y="1550700"/>
            <a:ext cx="7505700" cy="24480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SzPts val="1300"/>
              <a:buChar char="●"/>
            </a:pPr>
            <a:r>
              <a:rPr lang="en"/>
              <a:t>Use the React and .NET frameworks </a:t>
            </a:r>
            <a:endParaRPr/>
          </a:p>
          <a:p>
            <a:pPr indent="-311150" lvl="0" marL="457200" rtl="0" algn="l">
              <a:lnSpc>
                <a:spcPct val="200000"/>
              </a:lnSpc>
              <a:spcBef>
                <a:spcPts val="0"/>
              </a:spcBef>
              <a:spcAft>
                <a:spcPts val="0"/>
              </a:spcAft>
              <a:buSzPts val="1300"/>
              <a:buChar char="●"/>
            </a:pPr>
            <a:r>
              <a:rPr lang="en"/>
              <a:t>Design should be </a:t>
            </a:r>
            <a:r>
              <a:rPr lang="en"/>
              <a:t>similar</a:t>
            </a:r>
            <a:r>
              <a:rPr lang="en"/>
              <a:t> to </a:t>
            </a:r>
            <a:r>
              <a:rPr lang="en"/>
              <a:t>their</a:t>
            </a:r>
            <a:r>
              <a:rPr lang="en"/>
              <a:t> existing line item container</a:t>
            </a:r>
            <a:endParaRPr/>
          </a:p>
          <a:p>
            <a:pPr indent="-311150" lvl="0" marL="457200" rtl="0" algn="l">
              <a:lnSpc>
                <a:spcPct val="200000"/>
              </a:lnSpc>
              <a:spcBef>
                <a:spcPts val="0"/>
              </a:spcBef>
              <a:spcAft>
                <a:spcPts val="0"/>
              </a:spcAft>
              <a:buSzPts val="1300"/>
              <a:buChar char="●"/>
            </a:pPr>
            <a:r>
              <a:rPr lang="en"/>
              <a:t>Must be able to operate on a web application </a:t>
            </a:r>
            <a:endParaRPr/>
          </a:p>
          <a:p>
            <a:pPr indent="-311150" lvl="0" marL="457200" rtl="0" algn="l">
              <a:lnSpc>
                <a:spcPct val="200000"/>
              </a:lnSpc>
              <a:spcBef>
                <a:spcPts val="0"/>
              </a:spcBef>
              <a:spcAft>
                <a:spcPts val="0"/>
              </a:spcAft>
              <a:buSzPts val="1300"/>
              <a:buChar char="●"/>
            </a:pPr>
            <a:r>
              <a:rPr lang="en"/>
              <a:t>Ability to withstand thousands of line items </a:t>
            </a:r>
            <a:endParaRPr/>
          </a:p>
          <a:p>
            <a:pPr indent="-311150" lvl="0" marL="457200" rtl="0" algn="l">
              <a:lnSpc>
                <a:spcPct val="200000"/>
              </a:lnSpc>
              <a:spcBef>
                <a:spcPts val="0"/>
              </a:spcBef>
              <a:spcAft>
                <a:spcPts val="0"/>
              </a:spcAft>
              <a:buSzPts val="1300"/>
              <a:buChar char="●"/>
            </a:pPr>
            <a:r>
              <a:rPr lang="en"/>
              <a:t>Throw errors when users input invalid values in line item container</a:t>
            </a:r>
            <a:endParaRPr/>
          </a:p>
          <a:p>
            <a:pPr indent="0" lvl="0" marL="0" rtl="0" algn="l">
              <a:lnSpc>
                <a:spcPct val="150000"/>
              </a:lnSpc>
              <a:spcBef>
                <a:spcPts val="1200"/>
              </a:spcBef>
              <a:spcAft>
                <a:spcPts val="0"/>
              </a:spcAft>
              <a:buNone/>
            </a:pPr>
            <a:r>
              <a:t/>
            </a:r>
            <a:endParaRPr/>
          </a:p>
          <a:p>
            <a:pPr indent="0" lvl="0" marL="0" rtl="0" algn="l">
              <a:lnSpc>
                <a:spcPct val="150000"/>
              </a:lnSpc>
              <a:spcBef>
                <a:spcPts val="1200"/>
              </a:spcBef>
              <a:spcAft>
                <a:spcPts val="1200"/>
              </a:spcAft>
              <a:buNone/>
            </a:pPr>
            <a:r>
              <a:t/>
            </a:r>
            <a:endParaRPr/>
          </a:p>
        </p:txBody>
      </p:sp>
      <p:sp>
        <p:nvSpPr>
          <p:cNvPr id="311" name="Google Shape;311;p3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2" name="Google Shape;312;p34"/>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Lessons Learned</a:t>
            </a:r>
            <a:endParaRPr/>
          </a:p>
        </p:txBody>
      </p:sp>
      <p:sp>
        <p:nvSpPr>
          <p:cNvPr id="318" name="Google Shape;318;p35"/>
          <p:cNvSpPr txBox="1"/>
          <p:nvPr>
            <p:ph idx="1" type="body"/>
          </p:nvPr>
        </p:nvSpPr>
        <p:spPr>
          <a:xfrm>
            <a:off x="819125" y="1550700"/>
            <a:ext cx="7505700" cy="24480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Use company resources</a:t>
            </a:r>
            <a:endParaRPr/>
          </a:p>
          <a:p>
            <a:pPr indent="-311150" lvl="0" marL="457200" rtl="0" algn="l">
              <a:lnSpc>
                <a:spcPct val="200000"/>
              </a:lnSpc>
              <a:spcBef>
                <a:spcPts val="0"/>
              </a:spcBef>
              <a:spcAft>
                <a:spcPts val="0"/>
              </a:spcAft>
              <a:buSzPts val="1300"/>
              <a:buChar char="●"/>
            </a:pPr>
            <a:r>
              <a:rPr lang="en"/>
              <a:t>Allocate more time for initial project configuration</a:t>
            </a:r>
            <a:endParaRPr/>
          </a:p>
          <a:p>
            <a:pPr indent="-311150" lvl="0" marL="457200" rtl="0" algn="l">
              <a:lnSpc>
                <a:spcPct val="200000"/>
              </a:lnSpc>
              <a:spcBef>
                <a:spcPts val="0"/>
              </a:spcBef>
              <a:spcAft>
                <a:spcPts val="0"/>
              </a:spcAft>
              <a:buSzPts val="1300"/>
              <a:buChar char="●"/>
            </a:pPr>
            <a:r>
              <a:rPr lang="en"/>
              <a:t>Try different ways to find better development designs as a whole team</a:t>
            </a:r>
            <a:endParaRPr/>
          </a:p>
          <a:p>
            <a:pPr indent="-311150" lvl="0" marL="457200" rtl="0" algn="l">
              <a:lnSpc>
                <a:spcPct val="200000"/>
              </a:lnSpc>
              <a:spcBef>
                <a:spcPts val="0"/>
              </a:spcBef>
              <a:spcAft>
                <a:spcPts val="0"/>
              </a:spcAft>
              <a:buSzPts val="1300"/>
              <a:buChar char="●"/>
            </a:pPr>
            <a:r>
              <a:rPr lang="en"/>
              <a:t>Not everything will go as planned when making the final design in web applications </a:t>
            </a:r>
            <a:endParaRPr/>
          </a:p>
          <a:p>
            <a:pPr indent="-311150" lvl="0" marL="457200" rtl="0" algn="l">
              <a:lnSpc>
                <a:spcPct val="200000"/>
              </a:lnSpc>
              <a:spcBef>
                <a:spcPts val="0"/>
              </a:spcBef>
              <a:spcAft>
                <a:spcPts val="0"/>
              </a:spcAft>
              <a:buSzPts val="1300"/>
              <a:buChar char="●"/>
            </a:pPr>
            <a:r>
              <a:rPr lang="en"/>
              <a:t>Gained knowledge on using REACT language to create web applications</a:t>
            </a:r>
            <a:endParaRPr/>
          </a:p>
          <a:p>
            <a:pPr indent="-311150" lvl="0" marL="457200" rtl="0" algn="l">
              <a:lnSpc>
                <a:spcPct val="200000"/>
              </a:lnSpc>
              <a:spcBef>
                <a:spcPts val="0"/>
              </a:spcBef>
              <a:spcAft>
                <a:spcPts val="0"/>
              </a:spcAft>
              <a:buSzPts val="1300"/>
              <a:buChar char="●"/>
            </a:pPr>
            <a:r>
              <a:rPr lang="en"/>
              <a:t>Coding with 2 or more people increased productivity</a:t>
            </a:r>
            <a:endParaRPr/>
          </a:p>
        </p:txBody>
      </p:sp>
      <p:sp>
        <p:nvSpPr>
          <p:cNvPr id="319" name="Google Shape;319;p3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5" name="Google Shape;325;p36" title="React App - Google Chrome 2021-12-08 21-06-45.mp4">
            <a:hlinkClick r:id="rId3"/>
          </p:cNvPr>
          <p:cNvPicPr preferRelativeResize="0"/>
          <p:nvPr/>
        </p:nvPicPr>
        <p:blipFill>
          <a:blip r:embed="rId4">
            <a:alphaModFix/>
          </a:blip>
          <a:stretch>
            <a:fillRect/>
          </a:stretch>
        </p:blipFill>
        <p:spPr>
          <a:xfrm>
            <a:off x="516636" y="354330"/>
            <a:ext cx="8110728" cy="44348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7"/>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Acknowledgements</a:t>
            </a:r>
            <a:endParaRPr/>
          </a:p>
        </p:txBody>
      </p:sp>
      <p:sp>
        <p:nvSpPr>
          <p:cNvPr id="331" name="Google Shape;331;p37"/>
          <p:cNvSpPr txBox="1"/>
          <p:nvPr>
            <p:ph idx="1" type="body"/>
          </p:nvPr>
        </p:nvSpPr>
        <p:spPr>
          <a:xfrm>
            <a:off x="819125" y="1550700"/>
            <a:ext cx="7505700" cy="2448000"/>
          </a:xfrm>
          <a:prstGeom prst="rect">
            <a:avLst/>
          </a:prstGeom>
        </p:spPr>
        <p:txBody>
          <a:bodyPr anchorCtr="0" anchor="t" bIns="91425" lIns="91425" spcFirstLastPara="1" rIns="91425" wrap="square" tIns="91425">
            <a:noAutofit/>
          </a:bodyPr>
          <a:lstStyle/>
          <a:p>
            <a:pPr indent="0" lvl="0" marL="0" rtl="0" algn="ctr">
              <a:lnSpc>
                <a:spcPct val="100000"/>
              </a:lnSpc>
              <a:spcBef>
                <a:spcPts val="1200"/>
              </a:spcBef>
              <a:spcAft>
                <a:spcPts val="0"/>
              </a:spcAft>
              <a:buNone/>
            </a:pPr>
            <a:r>
              <a:rPr lang="en" sz="1600"/>
              <a:t>We’d like to thank Buildertrend for providing us with this opportunity.</a:t>
            </a:r>
            <a:endParaRPr sz="1600"/>
          </a:p>
          <a:p>
            <a:pPr indent="0" lvl="0" marL="0" rtl="0" algn="ctr">
              <a:lnSpc>
                <a:spcPct val="100000"/>
              </a:lnSpc>
              <a:spcBef>
                <a:spcPts val="1200"/>
              </a:spcBef>
              <a:spcAft>
                <a:spcPts val="0"/>
              </a:spcAft>
              <a:buNone/>
            </a:pPr>
            <a:r>
              <a:t/>
            </a:r>
            <a:endParaRPr sz="1600"/>
          </a:p>
          <a:p>
            <a:pPr indent="0" lvl="0" marL="0" rtl="0" algn="ctr">
              <a:lnSpc>
                <a:spcPct val="100000"/>
              </a:lnSpc>
              <a:spcBef>
                <a:spcPts val="1200"/>
              </a:spcBef>
              <a:spcAft>
                <a:spcPts val="0"/>
              </a:spcAft>
              <a:buNone/>
            </a:pPr>
            <a:r>
              <a:rPr lang="en" sz="1600"/>
              <a:t>We’d like to thank Professor Daniels for organizing the class this semester.</a:t>
            </a:r>
            <a:endParaRPr sz="1600"/>
          </a:p>
          <a:p>
            <a:pPr indent="0" lvl="0" marL="0" rtl="0" algn="ctr">
              <a:spcBef>
                <a:spcPts val="1200"/>
              </a:spcBef>
              <a:spcAft>
                <a:spcPts val="0"/>
              </a:spcAft>
              <a:buNone/>
            </a:pPr>
            <a:r>
              <a:t/>
            </a:r>
            <a:endParaRPr sz="1600"/>
          </a:p>
          <a:p>
            <a:pPr indent="0" lvl="0" marL="0" rtl="0" algn="ctr">
              <a:spcBef>
                <a:spcPts val="1200"/>
              </a:spcBef>
              <a:spcAft>
                <a:spcPts val="0"/>
              </a:spcAft>
              <a:buNone/>
            </a:pPr>
            <a:r>
              <a:rPr lang="en" sz="1600"/>
              <a:t>We’d like to thank our faculty advisor, Professor Stoytchev for his feedback and advice.</a:t>
            </a:r>
            <a:endParaRPr sz="1600"/>
          </a:p>
          <a:p>
            <a:pPr indent="0" lvl="0" marL="0" rtl="0" algn="ctr">
              <a:spcBef>
                <a:spcPts val="1200"/>
              </a:spcBef>
              <a:spcAft>
                <a:spcPts val="1200"/>
              </a:spcAft>
              <a:buNone/>
            </a:pPr>
            <a:r>
              <a:t/>
            </a:r>
            <a:endParaRPr sz="1600"/>
          </a:p>
        </p:txBody>
      </p:sp>
      <p:sp>
        <p:nvSpPr>
          <p:cNvPr id="332" name="Google Shape;332;p3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sp>
        <p:nvSpPr>
          <p:cNvPr id="333" name="Google Shape;333;p37"/>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339" name="Google Shape;339;p3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
        <p:nvSpPr>
          <p:cNvPr id="340" name="Google Shape;340;p38"/>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4" name="Shape 344"/>
        <p:cNvGrpSpPr/>
        <p:nvPr/>
      </p:nvGrpSpPr>
      <p:grpSpPr>
        <a:xfrm>
          <a:off x="0" y="0"/>
          <a:ext cx="0" cy="0"/>
          <a:chOff x="0" y="0"/>
          <a:chExt cx="0" cy="0"/>
        </a:xfrm>
      </p:grpSpPr>
      <p:sp>
        <p:nvSpPr>
          <p:cNvPr id="345" name="Google Shape;345;p39"/>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User Testing/Uses </a:t>
            </a:r>
            <a:endParaRPr/>
          </a:p>
        </p:txBody>
      </p:sp>
      <p:sp>
        <p:nvSpPr>
          <p:cNvPr id="346" name="Google Shape;346;p39"/>
          <p:cNvSpPr txBox="1"/>
          <p:nvPr>
            <p:ph idx="1" type="body"/>
          </p:nvPr>
        </p:nvSpPr>
        <p:spPr>
          <a:xfrm>
            <a:off x="819150" y="1636925"/>
            <a:ext cx="3753000" cy="24708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Arrange a number of people to test our project.</a:t>
            </a:r>
            <a:endParaRPr/>
          </a:p>
          <a:p>
            <a:pPr indent="-311150" lvl="0" marL="457200" rtl="0" algn="l">
              <a:spcBef>
                <a:spcPts val="0"/>
              </a:spcBef>
              <a:spcAft>
                <a:spcPts val="0"/>
              </a:spcAft>
              <a:buSzPts val="1300"/>
              <a:buChar char="●"/>
            </a:pPr>
            <a:r>
              <a:rPr lang="en"/>
              <a:t>Create a set of scenarios for testers to follow.</a:t>
            </a:r>
            <a:endParaRPr/>
          </a:p>
          <a:p>
            <a:pPr indent="-311150" lvl="0" marL="457200" rtl="0" algn="l">
              <a:spcBef>
                <a:spcPts val="0"/>
              </a:spcBef>
              <a:spcAft>
                <a:spcPts val="0"/>
              </a:spcAft>
              <a:buSzPts val="1300"/>
              <a:buChar char="●"/>
            </a:pPr>
            <a:r>
              <a:rPr lang="en"/>
              <a:t>Use Google Forms to get user input.</a:t>
            </a:r>
            <a:endParaRPr/>
          </a:p>
          <a:p>
            <a:pPr indent="-311150" lvl="0" marL="457200" rtl="0" algn="l">
              <a:spcBef>
                <a:spcPts val="0"/>
              </a:spcBef>
              <a:spcAft>
                <a:spcPts val="0"/>
              </a:spcAft>
              <a:buSzPts val="1300"/>
              <a:buChar char="●"/>
            </a:pPr>
            <a:r>
              <a:rPr lang="en"/>
              <a:t>Compile all the User Testing results and fix/improve the bugs or visual aspects.</a:t>
            </a:r>
            <a:endParaRPr/>
          </a:p>
          <a:p>
            <a:pPr indent="-311150" lvl="0" marL="457200" rtl="0" algn="l">
              <a:spcBef>
                <a:spcPts val="0"/>
              </a:spcBef>
              <a:spcAft>
                <a:spcPts val="0"/>
              </a:spcAft>
              <a:buSzPts val="1300"/>
              <a:buChar char="●"/>
            </a:pPr>
            <a:r>
              <a:rPr lang="en"/>
              <a:t>The main intended user is a project manager or construction worker that is using Buildertrend’s tools. Currently, Buildertrend does not have a tool for computing material cost</a:t>
            </a:r>
            <a:endParaRPr/>
          </a:p>
        </p:txBody>
      </p:sp>
      <p:sp>
        <p:nvSpPr>
          <p:cNvPr id="347" name="Google Shape;347;p3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48" name="Google Shape;348;p39"/>
          <p:cNvPicPr preferRelativeResize="0"/>
          <p:nvPr/>
        </p:nvPicPr>
        <p:blipFill>
          <a:blip r:embed="rId3">
            <a:alphaModFix/>
          </a:blip>
          <a:stretch>
            <a:fillRect/>
          </a:stretch>
        </p:blipFill>
        <p:spPr>
          <a:xfrm>
            <a:off x="5386550" y="259150"/>
            <a:ext cx="2322500" cy="2151950"/>
          </a:xfrm>
          <a:prstGeom prst="rect">
            <a:avLst/>
          </a:prstGeom>
          <a:noFill/>
          <a:ln>
            <a:noFill/>
          </a:ln>
        </p:spPr>
      </p:pic>
      <p:pic>
        <p:nvPicPr>
          <p:cNvPr id="349" name="Google Shape;349;p39"/>
          <p:cNvPicPr preferRelativeResize="0"/>
          <p:nvPr/>
        </p:nvPicPr>
        <p:blipFill>
          <a:blip r:embed="rId4">
            <a:alphaModFix/>
          </a:blip>
          <a:stretch>
            <a:fillRect/>
          </a:stretch>
        </p:blipFill>
        <p:spPr>
          <a:xfrm>
            <a:off x="4481475" y="2608300"/>
            <a:ext cx="3750098" cy="2151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3" name="Shape 353"/>
        <p:cNvGrpSpPr/>
        <p:nvPr/>
      </p:nvGrpSpPr>
      <p:grpSpPr>
        <a:xfrm>
          <a:off x="0" y="0"/>
          <a:ext cx="0" cy="0"/>
          <a:chOff x="0" y="0"/>
          <a:chExt cx="0" cy="0"/>
        </a:xfrm>
      </p:grpSpPr>
      <p:sp>
        <p:nvSpPr>
          <p:cNvPr id="354" name="Google Shape;354;p40"/>
          <p:cNvSpPr/>
          <p:nvPr/>
        </p:nvSpPr>
        <p:spPr>
          <a:xfrm>
            <a:off x="247050" y="2799176"/>
            <a:ext cx="1005000" cy="6204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Determine best solution</a:t>
            </a:r>
            <a:endParaRPr sz="1200"/>
          </a:p>
        </p:txBody>
      </p:sp>
      <p:sp>
        <p:nvSpPr>
          <p:cNvPr id="355" name="Google Shape;355;p40"/>
          <p:cNvSpPr/>
          <p:nvPr/>
        </p:nvSpPr>
        <p:spPr>
          <a:xfrm>
            <a:off x="247050" y="1669448"/>
            <a:ext cx="1005000" cy="6204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Implement best solution</a:t>
            </a:r>
            <a:endParaRPr sz="1200"/>
          </a:p>
        </p:txBody>
      </p:sp>
      <p:sp>
        <p:nvSpPr>
          <p:cNvPr id="356" name="Google Shape;356;p40"/>
          <p:cNvSpPr/>
          <p:nvPr/>
        </p:nvSpPr>
        <p:spPr>
          <a:xfrm>
            <a:off x="1800785" y="1669437"/>
            <a:ext cx="944700" cy="6204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Unit test basic features</a:t>
            </a:r>
            <a:r>
              <a:rPr lang="en"/>
              <a:t> </a:t>
            </a:r>
            <a:endParaRPr/>
          </a:p>
        </p:txBody>
      </p:sp>
      <p:sp>
        <p:nvSpPr>
          <p:cNvPr id="357" name="Google Shape;357;p40"/>
          <p:cNvSpPr/>
          <p:nvPr/>
        </p:nvSpPr>
        <p:spPr>
          <a:xfrm>
            <a:off x="3158407" y="1598178"/>
            <a:ext cx="1192800" cy="763200"/>
          </a:xfrm>
          <a:prstGeom prst="diamond">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Pass</a:t>
            </a:r>
            <a:r>
              <a:rPr lang="en" sz="1000"/>
              <a:t>?</a:t>
            </a:r>
            <a:endParaRPr sz="1000"/>
          </a:p>
        </p:txBody>
      </p:sp>
      <p:sp>
        <p:nvSpPr>
          <p:cNvPr id="358" name="Google Shape;358;p40"/>
          <p:cNvSpPr/>
          <p:nvPr/>
        </p:nvSpPr>
        <p:spPr>
          <a:xfrm>
            <a:off x="4885589" y="1042288"/>
            <a:ext cx="944700" cy="6204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Interface</a:t>
            </a:r>
            <a:endParaRPr sz="1200"/>
          </a:p>
          <a:p>
            <a:pPr indent="0" lvl="0" marL="0" rtl="0" algn="l">
              <a:spcBef>
                <a:spcPts val="0"/>
              </a:spcBef>
              <a:spcAft>
                <a:spcPts val="0"/>
              </a:spcAft>
              <a:buNone/>
            </a:pPr>
            <a:r>
              <a:rPr lang="en" sz="1200"/>
              <a:t>Testing</a:t>
            </a:r>
            <a:r>
              <a:rPr lang="en"/>
              <a:t> </a:t>
            </a:r>
            <a:endParaRPr/>
          </a:p>
        </p:txBody>
      </p:sp>
      <p:sp>
        <p:nvSpPr>
          <p:cNvPr id="359" name="Google Shape;359;p40"/>
          <p:cNvSpPr/>
          <p:nvPr/>
        </p:nvSpPr>
        <p:spPr>
          <a:xfrm>
            <a:off x="4849455" y="2146244"/>
            <a:ext cx="1005000" cy="6204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Regression Testing</a:t>
            </a:r>
            <a:endParaRPr/>
          </a:p>
        </p:txBody>
      </p:sp>
      <p:sp>
        <p:nvSpPr>
          <p:cNvPr id="360" name="Google Shape;360;p40"/>
          <p:cNvSpPr/>
          <p:nvPr/>
        </p:nvSpPr>
        <p:spPr>
          <a:xfrm>
            <a:off x="6179909" y="1612491"/>
            <a:ext cx="1192800" cy="763200"/>
          </a:xfrm>
          <a:prstGeom prst="diamond">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Pass</a:t>
            </a:r>
            <a:r>
              <a:rPr lang="en" sz="1000"/>
              <a:t>?</a:t>
            </a:r>
            <a:endParaRPr sz="1000"/>
          </a:p>
        </p:txBody>
      </p:sp>
      <p:sp>
        <p:nvSpPr>
          <p:cNvPr id="361" name="Google Shape;361;p40"/>
          <p:cNvSpPr/>
          <p:nvPr/>
        </p:nvSpPr>
        <p:spPr>
          <a:xfrm>
            <a:off x="7840603" y="1690905"/>
            <a:ext cx="1005000" cy="6204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System Acceptance</a:t>
            </a:r>
            <a:endParaRPr sz="1200"/>
          </a:p>
          <a:p>
            <a:pPr indent="0" lvl="0" marL="0" rtl="0" algn="l">
              <a:spcBef>
                <a:spcPts val="0"/>
              </a:spcBef>
              <a:spcAft>
                <a:spcPts val="0"/>
              </a:spcAft>
              <a:buNone/>
            </a:pPr>
            <a:r>
              <a:rPr lang="en" sz="1200"/>
              <a:t>Testing</a:t>
            </a:r>
            <a:r>
              <a:rPr lang="en"/>
              <a:t> </a:t>
            </a:r>
            <a:endParaRPr/>
          </a:p>
        </p:txBody>
      </p:sp>
      <p:sp>
        <p:nvSpPr>
          <p:cNvPr id="362" name="Google Shape;362;p40"/>
          <p:cNvSpPr/>
          <p:nvPr/>
        </p:nvSpPr>
        <p:spPr>
          <a:xfrm>
            <a:off x="7746739" y="2718950"/>
            <a:ext cx="1192800" cy="763200"/>
          </a:xfrm>
          <a:prstGeom prst="diamond">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Pass</a:t>
            </a:r>
            <a:r>
              <a:rPr lang="en" sz="1000"/>
              <a:t>?</a:t>
            </a:r>
            <a:endParaRPr sz="1000"/>
          </a:p>
        </p:txBody>
      </p:sp>
      <p:sp>
        <p:nvSpPr>
          <p:cNvPr id="363" name="Google Shape;363;p40"/>
          <p:cNvSpPr/>
          <p:nvPr/>
        </p:nvSpPr>
        <p:spPr>
          <a:xfrm>
            <a:off x="7840597" y="3923272"/>
            <a:ext cx="1005000" cy="6204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Done</a:t>
            </a:r>
            <a:endParaRPr sz="1200"/>
          </a:p>
        </p:txBody>
      </p:sp>
      <p:cxnSp>
        <p:nvCxnSpPr>
          <p:cNvPr id="364" name="Google Shape;364;p40"/>
          <p:cNvCxnSpPr>
            <a:stCxn id="354" idx="0"/>
            <a:endCxn id="355" idx="2"/>
          </p:cNvCxnSpPr>
          <p:nvPr/>
        </p:nvCxnSpPr>
        <p:spPr>
          <a:xfrm rot="10800000">
            <a:off x="749550" y="2289776"/>
            <a:ext cx="0" cy="509400"/>
          </a:xfrm>
          <a:prstGeom prst="straightConnector1">
            <a:avLst/>
          </a:prstGeom>
          <a:noFill/>
          <a:ln cap="flat" cmpd="sng" w="9525">
            <a:solidFill>
              <a:schemeClr val="dk2"/>
            </a:solidFill>
            <a:prstDash val="solid"/>
            <a:round/>
            <a:headEnd len="med" w="med" type="none"/>
            <a:tailEnd len="med" w="med" type="triangle"/>
          </a:ln>
        </p:spPr>
      </p:cxnSp>
      <p:cxnSp>
        <p:nvCxnSpPr>
          <p:cNvPr id="365" name="Google Shape;365;p40"/>
          <p:cNvCxnSpPr>
            <a:stCxn id="355" idx="3"/>
            <a:endCxn id="356" idx="1"/>
          </p:cNvCxnSpPr>
          <p:nvPr/>
        </p:nvCxnSpPr>
        <p:spPr>
          <a:xfrm>
            <a:off x="1252050" y="1979648"/>
            <a:ext cx="548700" cy="0"/>
          </a:xfrm>
          <a:prstGeom prst="straightConnector1">
            <a:avLst/>
          </a:prstGeom>
          <a:noFill/>
          <a:ln cap="flat" cmpd="sng" w="9525">
            <a:solidFill>
              <a:schemeClr val="dk2"/>
            </a:solidFill>
            <a:prstDash val="solid"/>
            <a:round/>
            <a:headEnd len="med" w="med" type="none"/>
            <a:tailEnd len="med" w="med" type="triangle"/>
          </a:ln>
        </p:spPr>
      </p:cxnSp>
      <p:cxnSp>
        <p:nvCxnSpPr>
          <p:cNvPr id="366" name="Google Shape;366;p40"/>
          <p:cNvCxnSpPr>
            <a:stCxn id="356" idx="3"/>
            <a:endCxn id="357" idx="1"/>
          </p:cNvCxnSpPr>
          <p:nvPr/>
        </p:nvCxnSpPr>
        <p:spPr>
          <a:xfrm>
            <a:off x="2745485" y="1979637"/>
            <a:ext cx="412800" cy="0"/>
          </a:xfrm>
          <a:prstGeom prst="straightConnector1">
            <a:avLst/>
          </a:prstGeom>
          <a:noFill/>
          <a:ln cap="flat" cmpd="sng" w="9525">
            <a:solidFill>
              <a:srgbClr val="000000"/>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367" name="Google Shape;367;p40"/>
          <p:cNvCxnSpPr>
            <a:stCxn id="357" idx="3"/>
            <a:endCxn id="358" idx="1"/>
          </p:cNvCxnSpPr>
          <p:nvPr/>
        </p:nvCxnSpPr>
        <p:spPr>
          <a:xfrm flipH="1" rot="10800000">
            <a:off x="4351207" y="1352478"/>
            <a:ext cx="534300" cy="627300"/>
          </a:xfrm>
          <a:prstGeom prst="straightConnector1">
            <a:avLst/>
          </a:prstGeom>
          <a:noFill/>
          <a:ln cap="flat" cmpd="sng" w="9525">
            <a:solidFill>
              <a:srgbClr val="000000"/>
            </a:solidFill>
            <a:prstDash val="solid"/>
            <a:round/>
            <a:headEnd len="med" w="med" type="none"/>
            <a:tailEnd len="med" w="med" type="triangle"/>
          </a:ln>
        </p:spPr>
      </p:cxnSp>
      <p:cxnSp>
        <p:nvCxnSpPr>
          <p:cNvPr id="368" name="Google Shape;368;p40"/>
          <p:cNvCxnSpPr>
            <a:stCxn id="357" idx="3"/>
            <a:endCxn id="359" idx="1"/>
          </p:cNvCxnSpPr>
          <p:nvPr/>
        </p:nvCxnSpPr>
        <p:spPr>
          <a:xfrm>
            <a:off x="4351207" y="1979778"/>
            <a:ext cx="498300" cy="476700"/>
          </a:xfrm>
          <a:prstGeom prst="straightConnector1">
            <a:avLst/>
          </a:prstGeom>
          <a:noFill/>
          <a:ln cap="flat" cmpd="sng" w="9525">
            <a:solidFill>
              <a:srgbClr val="000000"/>
            </a:solidFill>
            <a:prstDash val="solid"/>
            <a:round/>
            <a:headEnd len="med" w="med" type="none"/>
            <a:tailEnd len="med" w="med" type="triangle"/>
          </a:ln>
        </p:spPr>
      </p:cxnSp>
      <p:cxnSp>
        <p:nvCxnSpPr>
          <p:cNvPr id="369" name="Google Shape;369;p40"/>
          <p:cNvCxnSpPr>
            <a:stCxn id="359" idx="3"/>
            <a:endCxn id="360" idx="1"/>
          </p:cNvCxnSpPr>
          <p:nvPr/>
        </p:nvCxnSpPr>
        <p:spPr>
          <a:xfrm flipH="1" rot="10800000">
            <a:off x="5854455" y="1994144"/>
            <a:ext cx="325500" cy="462300"/>
          </a:xfrm>
          <a:prstGeom prst="straightConnector1">
            <a:avLst/>
          </a:prstGeom>
          <a:noFill/>
          <a:ln cap="flat" cmpd="sng" w="9525">
            <a:solidFill>
              <a:srgbClr val="000000"/>
            </a:solidFill>
            <a:prstDash val="solid"/>
            <a:round/>
            <a:headEnd len="med" w="med" type="none"/>
            <a:tailEnd len="med" w="med" type="triangle"/>
          </a:ln>
        </p:spPr>
      </p:cxnSp>
      <p:cxnSp>
        <p:nvCxnSpPr>
          <p:cNvPr id="370" name="Google Shape;370;p40"/>
          <p:cNvCxnSpPr>
            <a:stCxn id="358" idx="3"/>
            <a:endCxn id="360" idx="1"/>
          </p:cNvCxnSpPr>
          <p:nvPr/>
        </p:nvCxnSpPr>
        <p:spPr>
          <a:xfrm>
            <a:off x="5830289" y="1352488"/>
            <a:ext cx="349500" cy="641700"/>
          </a:xfrm>
          <a:prstGeom prst="straightConnector1">
            <a:avLst/>
          </a:prstGeom>
          <a:noFill/>
          <a:ln cap="flat" cmpd="sng" w="9525">
            <a:solidFill>
              <a:srgbClr val="000000"/>
            </a:solidFill>
            <a:prstDash val="solid"/>
            <a:round/>
            <a:headEnd len="med" w="med" type="none"/>
            <a:tailEnd len="med" w="med" type="triangle"/>
          </a:ln>
        </p:spPr>
      </p:cxnSp>
      <p:cxnSp>
        <p:nvCxnSpPr>
          <p:cNvPr id="371" name="Google Shape;371;p40"/>
          <p:cNvCxnSpPr>
            <a:stCxn id="360" idx="3"/>
            <a:endCxn id="361" idx="1"/>
          </p:cNvCxnSpPr>
          <p:nvPr/>
        </p:nvCxnSpPr>
        <p:spPr>
          <a:xfrm>
            <a:off x="7372709" y="1994091"/>
            <a:ext cx="468000" cy="6900"/>
          </a:xfrm>
          <a:prstGeom prst="straightConnector1">
            <a:avLst/>
          </a:prstGeom>
          <a:noFill/>
          <a:ln cap="flat" cmpd="sng" w="9525">
            <a:solidFill>
              <a:srgbClr val="000000"/>
            </a:solidFill>
            <a:prstDash val="solid"/>
            <a:round/>
            <a:headEnd len="med" w="med" type="none"/>
            <a:tailEnd len="med" w="med" type="triangle"/>
          </a:ln>
        </p:spPr>
      </p:cxnSp>
      <p:cxnSp>
        <p:nvCxnSpPr>
          <p:cNvPr id="372" name="Google Shape;372;p40"/>
          <p:cNvCxnSpPr>
            <a:stCxn id="361" idx="2"/>
            <a:endCxn id="362" idx="0"/>
          </p:cNvCxnSpPr>
          <p:nvPr/>
        </p:nvCxnSpPr>
        <p:spPr>
          <a:xfrm>
            <a:off x="8343103" y="2311305"/>
            <a:ext cx="0" cy="407700"/>
          </a:xfrm>
          <a:prstGeom prst="straightConnector1">
            <a:avLst/>
          </a:prstGeom>
          <a:noFill/>
          <a:ln cap="flat" cmpd="sng" w="9525">
            <a:solidFill>
              <a:srgbClr val="000000"/>
            </a:solidFill>
            <a:prstDash val="solid"/>
            <a:round/>
            <a:headEnd len="med" w="med" type="none"/>
            <a:tailEnd len="med" w="med" type="triangle"/>
          </a:ln>
        </p:spPr>
      </p:cxnSp>
      <p:cxnSp>
        <p:nvCxnSpPr>
          <p:cNvPr id="373" name="Google Shape;373;p40"/>
          <p:cNvCxnSpPr>
            <a:stCxn id="362" idx="2"/>
            <a:endCxn id="363" idx="0"/>
          </p:cNvCxnSpPr>
          <p:nvPr/>
        </p:nvCxnSpPr>
        <p:spPr>
          <a:xfrm>
            <a:off x="8343139" y="3482150"/>
            <a:ext cx="0" cy="441000"/>
          </a:xfrm>
          <a:prstGeom prst="straightConnector1">
            <a:avLst/>
          </a:prstGeom>
          <a:noFill/>
          <a:ln cap="flat" cmpd="sng" w="9525">
            <a:solidFill>
              <a:srgbClr val="000000"/>
            </a:solidFill>
            <a:prstDash val="solid"/>
            <a:round/>
            <a:headEnd len="med" w="med" type="none"/>
            <a:tailEnd len="med" w="med" type="triangle"/>
          </a:ln>
        </p:spPr>
      </p:cxnSp>
      <p:sp>
        <p:nvSpPr>
          <p:cNvPr id="374" name="Google Shape;374;p40"/>
          <p:cNvSpPr txBox="1"/>
          <p:nvPr/>
        </p:nvSpPr>
        <p:spPr>
          <a:xfrm>
            <a:off x="4493160" y="1817487"/>
            <a:ext cx="60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Yes</a:t>
            </a:r>
            <a:endParaRPr sz="1200"/>
          </a:p>
        </p:txBody>
      </p:sp>
      <p:sp>
        <p:nvSpPr>
          <p:cNvPr id="375" name="Google Shape;375;p40"/>
          <p:cNvSpPr txBox="1"/>
          <p:nvPr/>
        </p:nvSpPr>
        <p:spPr>
          <a:xfrm>
            <a:off x="7306006" y="1651887"/>
            <a:ext cx="60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Yes</a:t>
            </a:r>
            <a:endParaRPr sz="1200">
              <a:solidFill>
                <a:schemeClr val="dk2"/>
              </a:solidFill>
            </a:endParaRPr>
          </a:p>
        </p:txBody>
      </p:sp>
      <p:sp>
        <p:nvSpPr>
          <p:cNvPr id="376" name="Google Shape;376;p40"/>
          <p:cNvSpPr txBox="1"/>
          <p:nvPr/>
        </p:nvSpPr>
        <p:spPr>
          <a:xfrm>
            <a:off x="8343086" y="3553979"/>
            <a:ext cx="60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Yes</a:t>
            </a:r>
            <a:endParaRPr sz="1200"/>
          </a:p>
        </p:txBody>
      </p:sp>
      <p:sp>
        <p:nvSpPr>
          <p:cNvPr id="377" name="Google Shape;377;p40"/>
          <p:cNvSpPr txBox="1"/>
          <p:nvPr>
            <p:ph type="title"/>
          </p:nvPr>
        </p:nvSpPr>
        <p:spPr>
          <a:xfrm>
            <a:off x="311700" y="320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Testing Plan</a:t>
            </a:r>
            <a:endParaRPr/>
          </a:p>
        </p:txBody>
      </p:sp>
      <p:cxnSp>
        <p:nvCxnSpPr>
          <p:cNvPr id="378" name="Google Shape;378;p40"/>
          <p:cNvCxnSpPr>
            <a:stCxn id="357" idx="0"/>
          </p:cNvCxnSpPr>
          <p:nvPr/>
        </p:nvCxnSpPr>
        <p:spPr>
          <a:xfrm flipH="1" rot="5400000">
            <a:off x="1945057" y="-211572"/>
            <a:ext cx="628500" cy="2991000"/>
          </a:xfrm>
          <a:prstGeom prst="bentConnector2">
            <a:avLst/>
          </a:prstGeom>
          <a:noFill/>
          <a:ln cap="flat" cmpd="sng" w="9525">
            <a:solidFill>
              <a:schemeClr val="dk2"/>
            </a:solidFill>
            <a:prstDash val="solid"/>
            <a:round/>
            <a:headEnd len="med" w="med" type="none"/>
            <a:tailEnd len="med" w="med" type="none"/>
          </a:ln>
        </p:spPr>
      </p:cxnSp>
      <p:cxnSp>
        <p:nvCxnSpPr>
          <p:cNvPr id="379" name="Google Shape;379;p40"/>
          <p:cNvCxnSpPr>
            <a:endCxn id="355" idx="0"/>
          </p:cNvCxnSpPr>
          <p:nvPr/>
        </p:nvCxnSpPr>
        <p:spPr>
          <a:xfrm flipH="1">
            <a:off x="749550" y="970448"/>
            <a:ext cx="4500" cy="699000"/>
          </a:xfrm>
          <a:prstGeom prst="straightConnector1">
            <a:avLst/>
          </a:prstGeom>
          <a:noFill/>
          <a:ln cap="flat" cmpd="sng" w="9525">
            <a:solidFill>
              <a:schemeClr val="dk2"/>
            </a:solidFill>
            <a:prstDash val="solid"/>
            <a:round/>
            <a:headEnd len="med" w="med" type="none"/>
            <a:tailEnd len="med" w="med" type="triangle"/>
          </a:ln>
        </p:spPr>
      </p:cxnSp>
      <p:cxnSp>
        <p:nvCxnSpPr>
          <p:cNvPr id="380" name="Google Shape;380;p40"/>
          <p:cNvCxnSpPr>
            <a:stCxn id="360" idx="2"/>
          </p:cNvCxnSpPr>
          <p:nvPr/>
        </p:nvCxnSpPr>
        <p:spPr>
          <a:xfrm>
            <a:off x="6776309" y="2375691"/>
            <a:ext cx="3000" cy="723000"/>
          </a:xfrm>
          <a:prstGeom prst="straightConnector1">
            <a:avLst/>
          </a:prstGeom>
          <a:noFill/>
          <a:ln cap="flat" cmpd="sng" w="9525">
            <a:solidFill>
              <a:schemeClr val="dk2"/>
            </a:solidFill>
            <a:prstDash val="solid"/>
            <a:round/>
            <a:headEnd len="med" w="med" type="none"/>
            <a:tailEnd len="med" w="med" type="none"/>
          </a:ln>
        </p:spPr>
      </p:cxnSp>
      <p:cxnSp>
        <p:nvCxnSpPr>
          <p:cNvPr id="381" name="Google Shape;381;p40"/>
          <p:cNvCxnSpPr>
            <a:stCxn id="362" idx="1"/>
            <a:endCxn id="354" idx="3"/>
          </p:cNvCxnSpPr>
          <p:nvPr/>
        </p:nvCxnSpPr>
        <p:spPr>
          <a:xfrm flipH="1">
            <a:off x="1252039" y="3100550"/>
            <a:ext cx="6494700" cy="8700"/>
          </a:xfrm>
          <a:prstGeom prst="straightConnector1">
            <a:avLst/>
          </a:prstGeom>
          <a:noFill/>
          <a:ln cap="flat" cmpd="sng" w="9525">
            <a:solidFill>
              <a:schemeClr val="dk2"/>
            </a:solidFill>
            <a:prstDash val="solid"/>
            <a:round/>
            <a:headEnd len="med" w="med" type="none"/>
            <a:tailEnd len="med" w="med" type="triangle"/>
          </a:ln>
        </p:spPr>
      </p:cxnSp>
      <p:sp>
        <p:nvSpPr>
          <p:cNvPr id="382" name="Google Shape;382;p40"/>
          <p:cNvSpPr txBox="1"/>
          <p:nvPr/>
        </p:nvSpPr>
        <p:spPr>
          <a:xfrm>
            <a:off x="6448362" y="2294304"/>
            <a:ext cx="60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No</a:t>
            </a:r>
            <a:endParaRPr sz="1200">
              <a:solidFill>
                <a:schemeClr val="dk2"/>
              </a:solidFill>
            </a:endParaRPr>
          </a:p>
        </p:txBody>
      </p:sp>
      <p:sp>
        <p:nvSpPr>
          <p:cNvPr id="383" name="Google Shape;383;p40"/>
          <p:cNvSpPr txBox="1"/>
          <p:nvPr/>
        </p:nvSpPr>
        <p:spPr>
          <a:xfrm>
            <a:off x="7373656" y="2779484"/>
            <a:ext cx="60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No</a:t>
            </a:r>
            <a:endParaRPr sz="1200">
              <a:solidFill>
                <a:schemeClr val="dk2"/>
              </a:solidFill>
            </a:endParaRPr>
          </a:p>
        </p:txBody>
      </p:sp>
      <p:sp>
        <p:nvSpPr>
          <p:cNvPr id="384" name="Google Shape;384;p40"/>
          <p:cNvSpPr txBox="1"/>
          <p:nvPr/>
        </p:nvSpPr>
        <p:spPr>
          <a:xfrm>
            <a:off x="3415396" y="1352394"/>
            <a:ext cx="601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rPr>
              <a:t>No</a:t>
            </a:r>
            <a:endParaRPr sz="1200">
              <a:solidFill>
                <a:schemeClr val="dk2"/>
              </a:solidFill>
            </a:endParaRPr>
          </a:p>
        </p:txBody>
      </p:sp>
      <p:sp>
        <p:nvSpPr>
          <p:cNvPr id="385" name="Google Shape;385;p4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6" name="Google Shape;386;p40"/>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Statement</a:t>
            </a:r>
            <a:endParaRPr/>
          </a:p>
        </p:txBody>
      </p:sp>
      <p:sp>
        <p:nvSpPr>
          <p:cNvPr id="144" name="Google Shape;144;p15"/>
          <p:cNvSpPr txBox="1"/>
          <p:nvPr>
            <p:ph idx="1" type="body"/>
          </p:nvPr>
        </p:nvSpPr>
        <p:spPr>
          <a:xfrm>
            <a:off x="1088125" y="1347750"/>
            <a:ext cx="67620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alibri"/>
                <a:ea typeface="Calibri"/>
                <a:cs typeface="Calibri"/>
                <a:sym typeface="Calibri"/>
              </a:rPr>
              <a:t>Our client needs a system that can automate the process of building and quote preparation for home renovation and construction projects. The system should support multiple line items that can be customized based on the type and quantity of each material for each sub-project. The system should also handle on the fly customization such as discounts and markups. Similar tasks for each client</a:t>
            </a:r>
            <a:r>
              <a:rPr lang="en"/>
              <a:t>’</a:t>
            </a:r>
            <a:r>
              <a:rPr lang="en">
                <a:latin typeface="Calibri"/>
                <a:ea typeface="Calibri"/>
                <a:cs typeface="Calibri"/>
                <a:sym typeface="Calibri"/>
              </a:rPr>
              <a:t>s results should be stored in the database so they can be used later. The software would automate the process of preparing quotes for potential customers and replace the current system that is based on manual entry.</a:t>
            </a:r>
            <a:endParaRPr sz="2500"/>
          </a:p>
          <a:p>
            <a:pPr indent="0" lvl="0" marL="0" rtl="0" algn="l">
              <a:spcBef>
                <a:spcPts val="1200"/>
              </a:spcBef>
              <a:spcAft>
                <a:spcPts val="1200"/>
              </a:spcAft>
              <a:buNone/>
            </a:pPr>
            <a:r>
              <a:t/>
            </a:r>
            <a:endParaRPr/>
          </a:p>
        </p:txBody>
      </p:sp>
      <p:sp>
        <p:nvSpPr>
          <p:cNvPr id="145" name="Google Shape;145;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sp>
        <p:nvSpPr>
          <p:cNvPr id="146" name="Google Shape;146;p15"/>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Problem Statement cont.</a:t>
            </a:r>
            <a:endParaRPr/>
          </a:p>
        </p:txBody>
      </p:sp>
      <p:sp>
        <p:nvSpPr>
          <p:cNvPr id="152" name="Google Shape;152;p16"/>
          <p:cNvSpPr txBox="1"/>
          <p:nvPr>
            <p:ph idx="1" type="body"/>
          </p:nvPr>
        </p:nvSpPr>
        <p:spPr>
          <a:xfrm>
            <a:off x="1084125" y="1347750"/>
            <a:ext cx="37236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Our client has emphasized that ease of use of the application should be a priority. The application should be designed with an easy learning curve in mind. The software should be developed to be contained within the </a:t>
            </a:r>
            <a:r>
              <a:rPr lang="en"/>
              <a:t>Buildertrend</a:t>
            </a:r>
            <a:r>
              <a:rPr lang="en"/>
              <a:t> ecosystem and fit in stylistically with other Buildertrend tools. </a:t>
            </a:r>
            <a:endParaRPr/>
          </a:p>
        </p:txBody>
      </p:sp>
      <p:sp>
        <p:nvSpPr>
          <p:cNvPr id="153" name="Google Shape;153;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t>‹#›</a:t>
            </a:fld>
            <a:endParaRPr sz="1000"/>
          </a:p>
        </p:txBody>
      </p:sp>
      <p:sp>
        <p:nvSpPr>
          <p:cNvPr id="154" name="Google Shape;154;p16"/>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pic>
        <p:nvPicPr>
          <p:cNvPr id="155" name="Google Shape;155;p16"/>
          <p:cNvPicPr preferRelativeResize="0"/>
          <p:nvPr/>
        </p:nvPicPr>
        <p:blipFill>
          <a:blip r:embed="rId3">
            <a:alphaModFix/>
          </a:blip>
          <a:stretch>
            <a:fillRect/>
          </a:stretch>
        </p:blipFill>
        <p:spPr>
          <a:xfrm>
            <a:off x="4915734" y="2571750"/>
            <a:ext cx="3474991" cy="1797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Plan</a:t>
            </a:r>
            <a:endParaRPr/>
          </a:p>
        </p:txBody>
      </p:sp>
      <p:sp>
        <p:nvSpPr>
          <p:cNvPr id="161" name="Google Shape;161;p17"/>
          <p:cNvSpPr txBox="1"/>
          <p:nvPr>
            <p:ph idx="1" type="body"/>
          </p:nvPr>
        </p:nvSpPr>
        <p:spPr>
          <a:xfrm>
            <a:off x="819150" y="1347750"/>
            <a:ext cx="7505700" cy="2448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1302"/>
              <a:t>Our plan was to create a line item container with:</a:t>
            </a:r>
            <a:endParaRPr sz="1302"/>
          </a:p>
          <a:p>
            <a:pPr indent="-311308" lvl="0" marL="457200" rtl="0" algn="l">
              <a:lnSpc>
                <a:spcPct val="115000"/>
              </a:lnSpc>
              <a:spcBef>
                <a:spcPts val="1200"/>
              </a:spcBef>
              <a:spcAft>
                <a:spcPts val="0"/>
              </a:spcAft>
              <a:buSzPts val="1303"/>
              <a:buChar char="●"/>
            </a:pPr>
            <a:r>
              <a:rPr lang="en" sz="1302"/>
              <a:t>Functionality for an easy transition</a:t>
            </a:r>
            <a:endParaRPr sz="1302"/>
          </a:p>
          <a:p>
            <a:pPr indent="-311308" lvl="0" marL="457200" rtl="0" algn="l">
              <a:lnSpc>
                <a:spcPct val="115000"/>
              </a:lnSpc>
              <a:spcBef>
                <a:spcPts val="0"/>
              </a:spcBef>
              <a:spcAft>
                <a:spcPts val="0"/>
              </a:spcAft>
              <a:buSzPts val="1303"/>
              <a:buChar char="●"/>
            </a:pPr>
            <a:r>
              <a:rPr lang="en" sz="1302"/>
              <a:t>Ability to create/edit/delete items</a:t>
            </a:r>
            <a:endParaRPr sz="1302"/>
          </a:p>
          <a:p>
            <a:pPr indent="-311308" lvl="0" marL="457200" rtl="0" algn="l">
              <a:lnSpc>
                <a:spcPct val="115000"/>
              </a:lnSpc>
              <a:spcBef>
                <a:spcPts val="0"/>
              </a:spcBef>
              <a:spcAft>
                <a:spcPts val="0"/>
              </a:spcAft>
              <a:buSzPts val="1303"/>
              <a:buChar char="●"/>
            </a:pPr>
            <a:r>
              <a:rPr lang="en" sz="1302"/>
              <a:t>Parameters in calculations</a:t>
            </a:r>
            <a:endParaRPr sz="1302"/>
          </a:p>
          <a:p>
            <a:pPr indent="0" lvl="0" marL="0" rtl="0" algn="l">
              <a:lnSpc>
                <a:spcPct val="95000"/>
              </a:lnSpc>
              <a:spcBef>
                <a:spcPts val="1200"/>
              </a:spcBef>
              <a:spcAft>
                <a:spcPts val="0"/>
              </a:spcAft>
              <a:buSzPts val="1018"/>
              <a:buNone/>
            </a:pPr>
            <a:r>
              <a:rPr lang="en" sz="1302"/>
              <a:t>Some main functions we implemented are:</a:t>
            </a:r>
            <a:endParaRPr sz="1302"/>
          </a:p>
          <a:p>
            <a:pPr indent="-311308" lvl="0" marL="457200" rtl="0" algn="l">
              <a:lnSpc>
                <a:spcPct val="115000"/>
              </a:lnSpc>
              <a:spcBef>
                <a:spcPts val="1200"/>
              </a:spcBef>
              <a:spcAft>
                <a:spcPts val="0"/>
              </a:spcAft>
              <a:buSzPts val="1303"/>
              <a:buChar char="●"/>
            </a:pPr>
            <a:r>
              <a:rPr lang="en" sz="1302"/>
              <a:t>Parameters</a:t>
            </a:r>
            <a:endParaRPr sz="1302"/>
          </a:p>
          <a:p>
            <a:pPr indent="-311308" lvl="0" marL="457200" rtl="0" algn="l">
              <a:lnSpc>
                <a:spcPct val="115000"/>
              </a:lnSpc>
              <a:spcBef>
                <a:spcPts val="0"/>
              </a:spcBef>
              <a:spcAft>
                <a:spcPts val="0"/>
              </a:spcAft>
              <a:buSzPts val="1303"/>
              <a:buChar char="●"/>
            </a:pPr>
            <a:r>
              <a:rPr lang="en" sz="1302"/>
              <a:t>Trickle down </a:t>
            </a:r>
            <a:r>
              <a:rPr lang="en" sz="1302"/>
              <a:t>parameter</a:t>
            </a:r>
            <a:r>
              <a:rPr lang="en" sz="1302"/>
              <a:t> deletion</a:t>
            </a:r>
            <a:endParaRPr sz="1302"/>
          </a:p>
          <a:p>
            <a:pPr indent="0" lvl="0" marL="0" rtl="0" algn="l">
              <a:lnSpc>
                <a:spcPct val="95000"/>
              </a:lnSpc>
              <a:spcBef>
                <a:spcPts val="1200"/>
              </a:spcBef>
              <a:spcAft>
                <a:spcPts val="1200"/>
              </a:spcAft>
              <a:buSzPts val="1018"/>
              <a:buNone/>
            </a:pPr>
            <a:r>
              <a:t/>
            </a:r>
            <a:endParaRPr sz="1302"/>
          </a:p>
        </p:txBody>
      </p:sp>
      <p:sp>
        <p:nvSpPr>
          <p:cNvPr id="162" name="Google Shape;162;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3" name="Google Shape;163;p17"/>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Frontend Architecture</a:t>
            </a:r>
            <a:endParaRPr/>
          </a:p>
        </p:txBody>
      </p:sp>
      <p:sp>
        <p:nvSpPr>
          <p:cNvPr id="169" name="Google Shape;169;p18"/>
          <p:cNvSpPr txBox="1"/>
          <p:nvPr>
            <p:ph idx="1" type="body"/>
          </p:nvPr>
        </p:nvSpPr>
        <p:spPr>
          <a:xfrm>
            <a:off x="1680450" y="3293350"/>
            <a:ext cx="3110100" cy="128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000000"/>
                </a:solidFill>
              </a:rPr>
              <a:t>React:</a:t>
            </a:r>
            <a:endParaRPr>
              <a:solidFill>
                <a:srgbClr val="000000"/>
              </a:solidFill>
            </a:endParaRPr>
          </a:p>
          <a:p>
            <a:pPr indent="0" lvl="0" marL="0" rtl="0" algn="ctr">
              <a:spcBef>
                <a:spcPts val="1200"/>
              </a:spcBef>
              <a:spcAft>
                <a:spcPts val="1200"/>
              </a:spcAft>
              <a:buNone/>
            </a:pPr>
            <a:r>
              <a:rPr lang="en">
                <a:solidFill>
                  <a:srgbClr val="000000"/>
                </a:solidFill>
              </a:rPr>
              <a:t> A JavaScript library for building user interfaces</a:t>
            </a:r>
            <a:endParaRPr>
              <a:solidFill>
                <a:srgbClr val="000000"/>
              </a:solidFill>
            </a:endParaRPr>
          </a:p>
        </p:txBody>
      </p:sp>
      <p:pic>
        <p:nvPicPr>
          <p:cNvPr id="170" name="Google Shape;170;p18"/>
          <p:cNvPicPr preferRelativeResize="0"/>
          <p:nvPr/>
        </p:nvPicPr>
        <p:blipFill rotWithShape="1">
          <a:blip r:embed="rId3">
            <a:alphaModFix/>
          </a:blip>
          <a:srcRect b="0" l="51345" r="0" t="0"/>
          <a:stretch/>
        </p:blipFill>
        <p:spPr>
          <a:xfrm flipH="1">
            <a:off x="2219475" y="1410475"/>
            <a:ext cx="2032052" cy="1806675"/>
          </a:xfrm>
          <a:prstGeom prst="rect">
            <a:avLst/>
          </a:prstGeom>
          <a:noFill/>
          <a:ln>
            <a:noFill/>
          </a:ln>
        </p:spPr>
      </p:pic>
      <p:sp>
        <p:nvSpPr>
          <p:cNvPr id="171" name="Google Shape;171;p18"/>
          <p:cNvSpPr txBox="1"/>
          <p:nvPr>
            <p:ph idx="1" type="body"/>
          </p:nvPr>
        </p:nvSpPr>
        <p:spPr>
          <a:xfrm>
            <a:off x="4925275" y="3293350"/>
            <a:ext cx="2147100" cy="128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000000"/>
                </a:solidFill>
              </a:rPr>
              <a:t>Material-UI:</a:t>
            </a:r>
            <a:endParaRPr>
              <a:solidFill>
                <a:srgbClr val="000000"/>
              </a:solidFill>
            </a:endParaRPr>
          </a:p>
          <a:p>
            <a:pPr indent="0" lvl="0" marL="0" rtl="0" algn="ctr">
              <a:lnSpc>
                <a:spcPct val="100000"/>
              </a:lnSpc>
              <a:spcBef>
                <a:spcPts val="1200"/>
              </a:spcBef>
              <a:spcAft>
                <a:spcPts val="1200"/>
              </a:spcAft>
              <a:buNone/>
            </a:pPr>
            <a:r>
              <a:rPr lang="en">
                <a:solidFill>
                  <a:srgbClr val="000000"/>
                </a:solidFill>
              </a:rPr>
              <a:t> Third-Party React UI Library</a:t>
            </a:r>
            <a:endParaRPr>
              <a:solidFill>
                <a:srgbClr val="000000"/>
              </a:solidFill>
            </a:endParaRPr>
          </a:p>
        </p:txBody>
      </p:sp>
      <p:pic>
        <p:nvPicPr>
          <p:cNvPr id="172" name="Google Shape;172;p18"/>
          <p:cNvPicPr preferRelativeResize="0"/>
          <p:nvPr/>
        </p:nvPicPr>
        <p:blipFill rotWithShape="1">
          <a:blip r:embed="rId3">
            <a:alphaModFix/>
          </a:blip>
          <a:srcRect b="0" l="46905" r="48431" t="0"/>
          <a:stretch/>
        </p:blipFill>
        <p:spPr>
          <a:xfrm flipH="1">
            <a:off x="4474640" y="1410475"/>
            <a:ext cx="194719" cy="1806675"/>
          </a:xfrm>
          <a:prstGeom prst="rect">
            <a:avLst/>
          </a:prstGeom>
          <a:noFill/>
          <a:ln>
            <a:noFill/>
          </a:ln>
        </p:spPr>
      </p:pic>
      <p:sp>
        <p:nvSpPr>
          <p:cNvPr id="173" name="Google Shape;173;p18"/>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pic>
        <p:nvPicPr>
          <p:cNvPr id="174" name="Google Shape;174;p18"/>
          <p:cNvPicPr preferRelativeResize="0"/>
          <p:nvPr/>
        </p:nvPicPr>
        <p:blipFill>
          <a:blip r:embed="rId4">
            <a:alphaModFix/>
          </a:blip>
          <a:stretch>
            <a:fillRect/>
          </a:stretch>
        </p:blipFill>
        <p:spPr>
          <a:xfrm>
            <a:off x="5115413" y="1430400"/>
            <a:ext cx="1766825" cy="1766825"/>
          </a:xfrm>
          <a:prstGeom prst="rect">
            <a:avLst/>
          </a:prstGeom>
          <a:noFill/>
          <a:ln>
            <a:noFill/>
          </a:ln>
        </p:spPr>
      </p:pic>
      <p:sp>
        <p:nvSpPr>
          <p:cNvPr id="175" name="Google Shape;175;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Backend Architecture</a:t>
            </a:r>
            <a:endParaRPr/>
          </a:p>
        </p:txBody>
      </p:sp>
      <p:sp>
        <p:nvSpPr>
          <p:cNvPr id="181" name="Google Shape;181;p19"/>
          <p:cNvSpPr txBox="1"/>
          <p:nvPr>
            <p:ph idx="1" type="body"/>
          </p:nvPr>
        </p:nvSpPr>
        <p:spPr>
          <a:xfrm>
            <a:off x="819150" y="1347750"/>
            <a:ext cx="7505700" cy="24480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Linux Ubuntu Server</a:t>
            </a:r>
            <a:endParaRPr/>
          </a:p>
          <a:p>
            <a:pPr indent="-311150" lvl="0" marL="457200" rtl="0" algn="l">
              <a:lnSpc>
                <a:spcPct val="200000"/>
              </a:lnSpc>
              <a:spcBef>
                <a:spcPts val="0"/>
              </a:spcBef>
              <a:spcAft>
                <a:spcPts val="0"/>
              </a:spcAft>
              <a:buSzPts val="1300"/>
              <a:buChar char="●"/>
            </a:pPr>
            <a:r>
              <a:rPr lang="en"/>
              <a:t>ASP .NET Web API - A connector for HTTPS requests from the React app</a:t>
            </a:r>
            <a:endParaRPr/>
          </a:p>
          <a:p>
            <a:pPr indent="-311150" lvl="0" marL="457200" rtl="0" algn="l">
              <a:lnSpc>
                <a:spcPct val="200000"/>
              </a:lnSpc>
              <a:spcBef>
                <a:spcPts val="0"/>
              </a:spcBef>
              <a:spcAft>
                <a:spcPts val="0"/>
              </a:spcAft>
              <a:buSzPts val="1300"/>
              <a:buChar char="●"/>
            </a:pPr>
            <a:r>
              <a:rPr lang="en"/>
              <a:t>ASP .NET Business layer logic - A layer that takes the requests from the Web API and performs actions</a:t>
            </a:r>
            <a:endParaRPr/>
          </a:p>
          <a:p>
            <a:pPr indent="-311150" lvl="0" marL="457200" rtl="0" algn="l">
              <a:lnSpc>
                <a:spcPct val="200000"/>
              </a:lnSpc>
              <a:spcBef>
                <a:spcPts val="0"/>
              </a:spcBef>
              <a:spcAft>
                <a:spcPts val="0"/>
              </a:spcAft>
              <a:buSzPts val="1300"/>
              <a:buChar char="●"/>
            </a:pPr>
            <a:r>
              <a:rPr lang="en"/>
              <a:t>SQL Database - A layer for storing and retrieving data from</a:t>
            </a:r>
            <a:endParaRPr/>
          </a:p>
        </p:txBody>
      </p:sp>
      <p:pic>
        <p:nvPicPr>
          <p:cNvPr id="182" name="Google Shape;182;p19"/>
          <p:cNvPicPr preferRelativeResize="0"/>
          <p:nvPr/>
        </p:nvPicPr>
        <p:blipFill>
          <a:blip r:embed="rId3">
            <a:alphaModFix/>
          </a:blip>
          <a:stretch>
            <a:fillRect/>
          </a:stretch>
        </p:blipFill>
        <p:spPr>
          <a:xfrm>
            <a:off x="4115611" y="3376339"/>
            <a:ext cx="912787" cy="966189"/>
          </a:xfrm>
          <a:prstGeom prst="rect">
            <a:avLst/>
          </a:prstGeom>
          <a:noFill/>
          <a:ln>
            <a:noFill/>
          </a:ln>
        </p:spPr>
      </p:pic>
      <p:pic>
        <p:nvPicPr>
          <p:cNvPr id="183" name="Google Shape;183;p19"/>
          <p:cNvPicPr preferRelativeResize="0"/>
          <p:nvPr/>
        </p:nvPicPr>
        <p:blipFill>
          <a:blip r:embed="rId4">
            <a:alphaModFix/>
          </a:blip>
          <a:stretch>
            <a:fillRect/>
          </a:stretch>
        </p:blipFill>
        <p:spPr>
          <a:xfrm>
            <a:off x="1705176" y="3348893"/>
            <a:ext cx="912788" cy="966189"/>
          </a:xfrm>
          <a:prstGeom prst="rect">
            <a:avLst/>
          </a:prstGeom>
          <a:noFill/>
          <a:ln>
            <a:noFill/>
          </a:ln>
        </p:spPr>
      </p:pic>
      <p:sp>
        <p:nvSpPr>
          <p:cNvPr id="184" name="Google Shape;184;p19"/>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pic>
        <p:nvPicPr>
          <p:cNvPr id="185" name="Google Shape;185;p19"/>
          <p:cNvPicPr preferRelativeResize="0"/>
          <p:nvPr/>
        </p:nvPicPr>
        <p:blipFill>
          <a:blip r:embed="rId5">
            <a:alphaModFix/>
          </a:blip>
          <a:stretch>
            <a:fillRect/>
          </a:stretch>
        </p:blipFill>
        <p:spPr>
          <a:xfrm>
            <a:off x="6526025" y="3348894"/>
            <a:ext cx="966175" cy="966175"/>
          </a:xfrm>
          <a:prstGeom prst="rect">
            <a:avLst/>
          </a:prstGeom>
          <a:noFill/>
          <a:ln>
            <a:noFill/>
          </a:ln>
        </p:spPr>
      </p:pic>
      <p:sp>
        <p:nvSpPr>
          <p:cNvPr id="186" name="Google Shape;186;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Overall Architecture</a:t>
            </a:r>
            <a:endParaRPr/>
          </a:p>
        </p:txBody>
      </p:sp>
      <p:sp>
        <p:nvSpPr>
          <p:cNvPr id="192" name="Google Shape;192;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3" name="Google Shape;193;p20"/>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pic>
        <p:nvPicPr>
          <p:cNvPr id="194" name="Google Shape;194;p20"/>
          <p:cNvPicPr preferRelativeResize="0"/>
          <p:nvPr/>
        </p:nvPicPr>
        <p:blipFill>
          <a:blip r:embed="rId3">
            <a:alphaModFix/>
          </a:blip>
          <a:stretch>
            <a:fillRect/>
          </a:stretch>
        </p:blipFill>
        <p:spPr>
          <a:xfrm>
            <a:off x="1281113" y="1499013"/>
            <a:ext cx="6581775" cy="2676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txBox="1"/>
          <p:nvPr>
            <p:ph type="title"/>
          </p:nvPr>
        </p:nvSpPr>
        <p:spPr>
          <a:xfrm>
            <a:off x="819150" y="5961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Functional Requirements</a:t>
            </a:r>
            <a:endParaRPr/>
          </a:p>
        </p:txBody>
      </p:sp>
      <p:sp>
        <p:nvSpPr>
          <p:cNvPr id="200" name="Google Shape;200;p21"/>
          <p:cNvSpPr txBox="1"/>
          <p:nvPr>
            <p:ph idx="1" type="body"/>
          </p:nvPr>
        </p:nvSpPr>
        <p:spPr>
          <a:xfrm>
            <a:off x="819125" y="1550700"/>
            <a:ext cx="7505700" cy="2993100"/>
          </a:xfrm>
          <a:prstGeom prst="rect">
            <a:avLst/>
          </a:prstGeom>
        </p:spPr>
        <p:txBody>
          <a:bodyPr anchorCtr="0" anchor="t" bIns="91425" lIns="91425" spcFirstLastPara="1" rIns="91425" wrap="square" tIns="91425">
            <a:noAutofit/>
          </a:bodyPr>
          <a:lstStyle/>
          <a:p>
            <a:pPr indent="-311150" lvl="0" marL="457200" rtl="0" algn="l">
              <a:lnSpc>
                <a:spcPct val="200000"/>
              </a:lnSpc>
              <a:spcBef>
                <a:spcPts val="0"/>
              </a:spcBef>
              <a:spcAft>
                <a:spcPts val="0"/>
              </a:spcAft>
              <a:buSzPts val="1300"/>
              <a:buChar char="●"/>
            </a:pPr>
            <a:r>
              <a:rPr lang="en"/>
              <a:t>Recreate a basic version of </a:t>
            </a:r>
            <a:r>
              <a:rPr lang="en"/>
              <a:t>Buildertrend</a:t>
            </a:r>
            <a:r>
              <a:rPr lang="en"/>
              <a:t> Line Item Container as a React component</a:t>
            </a:r>
            <a:endParaRPr/>
          </a:p>
          <a:p>
            <a:pPr indent="-311150" lvl="0" marL="457200" rtl="0" algn="l">
              <a:lnSpc>
                <a:spcPct val="200000"/>
              </a:lnSpc>
              <a:spcBef>
                <a:spcPts val="0"/>
              </a:spcBef>
              <a:spcAft>
                <a:spcPts val="0"/>
              </a:spcAft>
              <a:buSzPts val="1300"/>
              <a:buChar char="●"/>
            </a:pPr>
            <a:r>
              <a:rPr lang="en"/>
              <a:t>Create</a:t>
            </a:r>
            <a:r>
              <a:rPr lang="en"/>
              <a:t> functionality to create/read/delete parameters and use them in the line item container</a:t>
            </a:r>
            <a:endParaRPr/>
          </a:p>
          <a:p>
            <a:pPr indent="-311150" lvl="0" marL="457200" rtl="0" algn="l">
              <a:lnSpc>
                <a:spcPct val="200000"/>
              </a:lnSpc>
              <a:spcBef>
                <a:spcPts val="0"/>
              </a:spcBef>
              <a:spcAft>
                <a:spcPts val="0"/>
              </a:spcAft>
              <a:buSzPts val="1300"/>
              <a:buChar char="●"/>
            </a:pPr>
            <a:r>
              <a:rPr lang="en"/>
              <a:t>Create logic to add and compute the major formula types inside line item fields </a:t>
            </a:r>
            <a:endParaRPr/>
          </a:p>
          <a:p>
            <a:pPr indent="0" lvl="0" marL="0" rtl="0" algn="l">
              <a:lnSpc>
                <a:spcPct val="100000"/>
              </a:lnSpc>
              <a:spcBef>
                <a:spcPts val="1200"/>
              </a:spcBef>
              <a:spcAft>
                <a:spcPts val="1200"/>
              </a:spcAft>
              <a:buNone/>
            </a:pPr>
            <a:r>
              <a:t/>
            </a:r>
            <a:endParaRPr/>
          </a:p>
        </p:txBody>
      </p:sp>
      <p:sp>
        <p:nvSpPr>
          <p:cNvPr id="201" name="Google Shape;201;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21"/>
          <p:cNvSpPr txBox="1"/>
          <p:nvPr/>
        </p:nvSpPr>
        <p:spPr>
          <a:xfrm>
            <a:off x="205325" y="4571125"/>
            <a:ext cx="433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Team 5 - Contractor LIC and Estimate Software</a:t>
            </a:r>
            <a:endParaRPr sz="10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